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25" r:id="rId2"/>
    <p:sldMasterId id="2147483739" r:id="rId3"/>
  </p:sldMasterIdLst>
  <p:notesMasterIdLst>
    <p:notesMasterId r:id="rId19"/>
  </p:notesMasterIdLst>
  <p:handoutMasterIdLst>
    <p:handoutMasterId r:id="rId20"/>
  </p:handoutMasterIdLst>
  <p:sldIdLst>
    <p:sldId id="257" r:id="rId4"/>
    <p:sldId id="464" r:id="rId5"/>
    <p:sldId id="450" r:id="rId6"/>
    <p:sldId id="457" r:id="rId7"/>
    <p:sldId id="455" r:id="rId8"/>
    <p:sldId id="480" r:id="rId9"/>
    <p:sldId id="481" r:id="rId10"/>
    <p:sldId id="466" r:id="rId11"/>
    <p:sldId id="477" r:id="rId12"/>
    <p:sldId id="474" r:id="rId13"/>
    <p:sldId id="471" r:id="rId14"/>
    <p:sldId id="387" r:id="rId15"/>
    <p:sldId id="465" r:id="rId16"/>
    <p:sldId id="476" r:id="rId17"/>
    <p:sldId id="467" r:id="rId18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3399"/>
    <a:srgbClr val="5EA5AB"/>
    <a:srgbClr val="1B1862"/>
    <a:srgbClr val="F7B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38" autoAdjust="0"/>
    <p:restoredTop sz="90131" autoAdjust="0"/>
  </p:normalViewPr>
  <p:slideViewPr>
    <p:cSldViewPr snapToGrid="0">
      <p:cViewPr varScale="1">
        <p:scale>
          <a:sx n="82" d="100"/>
          <a:sy n="82" d="100"/>
        </p:scale>
        <p:origin x="12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51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302623" cy="3401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701" y="1"/>
            <a:ext cx="4302623" cy="3401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C03A2E45-123C-4DFF-B2ED-E95116189C2C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6456443"/>
            <a:ext cx="4302623" cy="3401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701" y="6456443"/>
            <a:ext cx="4302623" cy="3401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D2F48323-C7BC-43BE-A3C2-5CF3211CD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734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4301543" cy="34106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8" y="1"/>
            <a:ext cx="4301543" cy="34106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5B179AD8-3FD2-4EF3-891B-D6DBDDF5A535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71391"/>
            <a:ext cx="7941310" cy="2676585"/>
          </a:xfrm>
          <a:prstGeom prst="rect">
            <a:avLst/>
          </a:prstGeom>
        </p:spPr>
        <p:txBody>
          <a:bodyPr vert="horz" lIns="91418" tIns="45709" rIns="91418" bIns="4570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6456622"/>
            <a:ext cx="4301543" cy="341063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8" y="6456622"/>
            <a:ext cx="4301543" cy="341063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BCD4731F-5EB1-4524-B4E5-6AB9565907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148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3763" y="849313"/>
            <a:ext cx="3059112" cy="2295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68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731F-5EB1-4524-B4E5-6AB95659073E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01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731F-5EB1-4524-B4E5-6AB95659073E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579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731F-5EB1-4524-B4E5-6AB95659073E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3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731F-5EB1-4524-B4E5-6AB95659073E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941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731F-5EB1-4524-B4E5-6AB95659073E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62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CDAA02-859D-4CCF-832C-C074078BAEC2}" type="slidenum">
              <a:rPr lang="ru-RU" altLang="ru-RU" sz="1200" smtClean="0">
                <a:solidFill>
                  <a:srgbClr val="000000"/>
                </a:solidFill>
              </a:rPr>
              <a:pPr/>
              <a:t>15</a:t>
            </a:fld>
            <a:endParaRPr lang="ru-RU" altLang="ru-RU" sz="1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330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77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DDE4B-8B30-4645-A0E5-0119F153AA4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8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F9396-7A55-445A-88FD-9A7E0A3091A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82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7086-880D-476A-9924-DFC22C382D0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04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2116-5C6D-47CA-BC92-A4DBEAE4BDA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112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CE99-1BB7-4898-B056-F1E35115EAF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63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2A19-7491-4FC0-B6E9-320453ECFD0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53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728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11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859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9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63ACF-489A-4BAD-B362-0ACED2251F5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684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75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707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0374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0934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0124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1805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8713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5365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6629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5B910-3643-4BE8-8F0B-C1DDD67F6B4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0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D279-F3DD-437D-A337-386CBFE1FD6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2156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28298-4C86-44B8-A7BC-4DC210780E7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3050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DDC25-AA17-4D8B-AB1F-89D4432734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265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6B355-BF38-4BD6-A6A9-8C17CDA6657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0672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B8555-7AB7-4B44-8724-C874D7D6993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8783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2EB5E-C12C-40DF-B4E2-10BDA4B5D48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8513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D34D4-B25D-4749-8341-E3E7E86334F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9463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C363D-B886-48D3-9EDE-8AC9B83E0E8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6119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ECDE6-79BA-43F9-9A8F-215BD3C7210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6052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C65C4-7FDC-4BA1-A851-1080B163A49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9363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03C3E-951A-48AA-A6EC-8831BC91576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2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9410-9F92-4D34-B0DA-23BF1BA7D9A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342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73DC0-623E-48D9-BF73-7F2BD33D33E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1858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768BB-9317-4202-8D21-251C9AD01AE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89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6D7D-B978-4365-85C9-85207FD9B9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58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B101-1A0E-412E-B29D-B25D855F50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11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33A0-2D83-4904-8E04-062BF1EF93B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3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6C0A4-F887-4CBC-B17E-ACCC9DC494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0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9DC6-C943-4AAD-AF72-9C825937CE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1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2C39A3-C713-4A8D-B05F-6EA333364FA8}" type="slidenum">
              <a:rPr lang="ru-RU">
                <a:solidFill>
                  <a:srgbClr val="FFFFFF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ea typeface="ＭＳ Ｐゴシック" panose="020B0600070205080204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02044-8D89-4FA9-AE86-59370C59BAE1}" type="slidenum">
              <a:rPr lang="ru-RU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90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079"/>
          <p:cNvSpPr>
            <a:spLocks noChangeArrowheads="1"/>
          </p:cNvSpPr>
          <p:nvPr/>
        </p:nvSpPr>
        <p:spPr bwMode="auto">
          <a:xfrm>
            <a:off x="172529" y="3159522"/>
            <a:ext cx="8971471" cy="294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375"/>
              </a:spcAft>
            </a:pPr>
            <a:r>
              <a:rPr lang="ru-RU" altLang="ru-RU" sz="3200" b="1" dirty="0" smtClean="0">
                <a:solidFill>
                  <a:srgbClr val="333399"/>
                </a:solidFill>
                <a:latin typeface="Arial" pitchFamily="34" charset="0"/>
              </a:rPr>
              <a:t>Двенадцатый </a:t>
            </a:r>
            <a:r>
              <a:rPr lang="ru-RU" altLang="ru-RU" sz="3200" b="1" dirty="0">
                <a:solidFill>
                  <a:srgbClr val="333399"/>
                </a:solidFill>
                <a:latin typeface="Arial" pitchFamily="34" charset="0"/>
              </a:rPr>
              <a:t>ежегодный </a:t>
            </a:r>
            <a:r>
              <a:rPr lang="ru-RU" altLang="ru-RU" sz="3200" b="1" dirty="0" smtClean="0">
                <a:solidFill>
                  <a:srgbClr val="333399"/>
                </a:solidFill>
                <a:latin typeface="Arial" pitchFamily="34" charset="0"/>
              </a:rPr>
              <a:t>доклад</a:t>
            </a:r>
            <a:endParaRPr lang="en-US" altLang="ru-RU" sz="3200" b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ctr">
              <a:spcAft>
                <a:spcPts val="375"/>
              </a:spcAft>
            </a:pPr>
            <a:r>
              <a:rPr lang="ru-RU" altLang="ru-RU" sz="3200" b="1" dirty="0" smtClean="0">
                <a:solidFill>
                  <a:srgbClr val="333399"/>
                </a:solidFill>
                <a:latin typeface="Arial" pitchFamily="34" charset="0"/>
              </a:rPr>
              <a:t>о </a:t>
            </a:r>
            <a:r>
              <a:rPr lang="ru-RU" altLang="ru-RU" sz="3200" b="1" dirty="0">
                <a:solidFill>
                  <a:srgbClr val="333399"/>
                </a:solidFill>
                <a:latin typeface="Arial" pitchFamily="34" charset="0"/>
              </a:rPr>
              <a:t>состоянии </a:t>
            </a:r>
            <a:r>
              <a:rPr lang="ru-RU" altLang="ru-RU" sz="3200" b="1" dirty="0" smtClean="0">
                <a:solidFill>
                  <a:srgbClr val="333399"/>
                </a:solidFill>
                <a:latin typeface="Arial" pitchFamily="34" charset="0"/>
              </a:rPr>
              <a:t>конкуренции</a:t>
            </a:r>
            <a:endParaRPr lang="en-US" altLang="ru-RU" sz="3200" b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ctr">
              <a:spcAft>
                <a:spcPts val="375"/>
              </a:spcAft>
            </a:pPr>
            <a:r>
              <a:rPr lang="ru-RU" altLang="ru-RU" sz="3200" b="1" dirty="0" smtClean="0">
                <a:solidFill>
                  <a:srgbClr val="333399"/>
                </a:solidFill>
                <a:latin typeface="Arial" pitchFamily="34" charset="0"/>
              </a:rPr>
              <a:t>в </a:t>
            </a:r>
            <a:r>
              <a:rPr lang="ru-RU" altLang="ru-RU" sz="3200" b="1" dirty="0">
                <a:solidFill>
                  <a:srgbClr val="333399"/>
                </a:solidFill>
                <a:latin typeface="Arial" pitchFamily="34" charset="0"/>
              </a:rPr>
              <a:t>Российской Федерации</a:t>
            </a:r>
            <a:endParaRPr lang="en-US" altLang="ru-RU" sz="3200" b="1" dirty="0">
              <a:solidFill>
                <a:srgbClr val="333399"/>
              </a:solidFill>
              <a:latin typeface="Arial" pitchFamily="34" charset="0"/>
            </a:endParaRPr>
          </a:p>
          <a:p>
            <a:endParaRPr lang="en-US" altLang="ru-RU" sz="1650" b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en-US" altLang="ru-RU" sz="2000" b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2000" b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r>
              <a:rPr lang="ru-RU" altLang="ru-RU" sz="20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Руководитель ФАС России</a:t>
            </a:r>
          </a:p>
          <a:p>
            <a:pPr algn="r"/>
            <a:r>
              <a:rPr lang="ru-RU" altLang="ru-RU" sz="20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И.Ю. Артемьев</a:t>
            </a:r>
            <a:r>
              <a:rPr lang="ru-RU" altLang="ru-RU" sz="2000" b="1" dirty="0" smtClean="0">
                <a:solidFill>
                  <a:srgbClr val="333399"/>
                </a:solidFill>
                <a:latin typeface="Arial" pitchFamily="34" charset="0"/>
              </a:rPr>
              <a:t> </a:t>
            </a:r>
          </a:p>
          <a:p>
            <a:pPr algn="r"/>
            <a:r>
              <a:rPr lang="ru-RU" altLang="ru-RU" sz="1400" b="1" dirty="0" smtClean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Август </a:t>
            </a:r>
            <a:r>
              <a:rPr lang="ru-RU" altLang="ru-RU" sz="14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2400" b="1" dirty="0">
                <a:solidFill>
                  <a:srgbClr val="008080"/>
                </a:solidFill>
                <a:latin typeface="Arial" pitchFamily="34" charset="0"/>
              </a:rPr>
              <a:t>ФЕДЕРАЛЬНАЯ АНТИМОНОПОЛЬНАЯ СЛУЖБА</a:t>
            </a:r>
            <a:endParaRPr lang="en-US" altLang="ru-RU" sz="2400" b="1" dirty="0">
              <a:solidFill>
                <a:srgbClr val="00808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02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idx="1"/>
          </p:nvPr>
        </p:nvSpPr>
        <p:spPr>
          <a:xfrm>
            <a:off x="348655" y="1004194"/>
            <a:ext cx="8591414" cy="999671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800" b="1" dirty="0" smtClean="0">
                <a:solidFill>
                  <a:srgbClr val="FF0000"/>
                </a:solidFill>
              </a:rPr>
              <a:t>В условиях цифровой экономики меняется структура рынков</a:t>
            </a:r>
          </a:p>
        </p:txBody>
      </p:sp>
      <p:sp>
        <p:nvSpPr>
          <p:cNvPr id="12291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25E27B-AADA-46F5-B141-44118A1ABD77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600" smtClean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-159430" y="52500"/>
            <a:ext cx="930343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buSzPct val="45000"/>
              <a:buFont typeface="StarSymbol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ea typeface="ＭＳ Ｐゴシック" pitchFamily="34" charset="-128"/>
              </a:rPr>
              <a:t>Вызовы </a:t>
            </a:r>
            <a:r>
              <a:rPr lang="ru-RU" sz="2800" b="1" kern="0" dirty="0">
                <a:solidFill>
                  <a:srgbClr val="FFFFFF"/>
                </a:solidFill>
                <a:ea typeface="ＭＳ Ｐゴシック" pitchFamily="34" charset="-128"/>
              </a:rPr>
              <a:t>ц</a:t>
            </a:r>
            <a:r>
              <a:rPr lang="ru-RU" sz="2800" b="1" kern="0" dirty="0" smtClean="0">
                <a:solidFill>
                  <a:srgbClr val="FFFFFF"/>
                </a:solidFill>
                <a:ea typeface="ＭＳ Ｐゴシック" pitchFamily="34" charset="-128"/>
              </a:rPr>
              <a:t>ифровой экономики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239372" y="2094469"/>
            <a:ext cx="8700697" cy="186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kern="0" dirty="0"/>
              <a:t>Иностранные </a:t>
            </a:r>
            <a:r>
              <a:rPr lang="ru-RU" sz="2000" kern="0" dirty="0" smtClean="0"/>
              <a:t>компании </a:t>
            </a:r>
            <a:r>
              <a:rPr lang="ru-RU" sz="2000" kern="0" dirty="0"/>
              <a:t>монополизируют </a:t>
            </a:r>
            <a:r>
              <a:rPr lang="ru-RU" sz="2000" kern="0" dirty="0" smtClean="0"/>
              <a:t>рынки с помощью цифровых технологий</a:t>
            </a:r>
            <a:endParaRPr lang="ru-RU" sz="2000" kern="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kern="0" dirty="0" smtClean="0"/>
              <a:t>Картельные сговоры реализуются с использованием цифровых алгоритмов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kern="0" dirty="0" smtClean="0"/>
              <a:t>Традиционные инструменты противодействия монополизации не работают на «цифровых» рынках</a:t>
            </a:r>
            <a:endParaRPr lang="ru-RU" sz="2400" kern="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133293" y="5693114"/>
            <a:ext cx="9047220" cy="92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2400" b="1" kern="0" dirty="0" smtClean="0">
                <a:solidFill>
                  <a:srgbClr val="FF0000"/>
                </a:solidFill>
              </a:rPr>
              <a:t>Подготовленный ФАС России «пятый (цифровой</a:t>
            </a:r>
            <a:r>
              <a:rPr lang="ru-RU" sz="2400" b="1" kern="0" dirty="0">
                <a:solidFill>
                  <a:srgbClr val="FF0000"/>
                </a:solidFill>
              </a:rPr>
              <a:t>) </a:t>
            </a:r>
            <a:r>
              <a:rPr lang="ru-RU" sz="2400" b="1" kern="0" dirty="0" smtClean="0">
                <a:solidFill>
                  <a:srgbClr val="FF0000"/>
                </a:solidFill>
              </a:rPr>
              <a:t>антимонопольный </a:t>
            </a:r>
            <a:r>
              <a:rPr lang="ru-RU" sz="2400" b="1" kern="0" dirty="0">
                <a:solidFill>
                  <a:srgbClr val="FF0000"/>
                </a:solidFill>
              </a:rPr>
              <a:t>пакет</a:t>
            </a:r>
            <a:r>
              <a:rPr lang="ru-RU" sz="2400" b="1" kern="0" dirty="0" smtClean="0">
                <a:solidFill>
                  <a:srgbClr val="FF0000"/>
                </a:solidFill>
              </a:rPr>
              <a:t>» не принят</a:t>
            </a:r>
            <a:endParaRPr lang="ru-RU" sz="2000" kern="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2140535" y="4306942"/>
            <a:ext cx="6911368" cy="876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000" kern="0" dirty="0" smtClean="0">
                <a:solidFill>
                  <a:srgbClr val="008080"/>
                </a:solidFill>
              </a:rPr>
              <a:t>Россия - </a:t>
            </a:r>
            <a:r>
              <a:rPr lang="ru-RU" sz="2000" b="1" u="sng" kern="0" dirty="0" smtClean="0">
                <a:solidFill>
                  <a:srgbClr val="008080"/>
                </a:solidFill>
              </a:rPr>
              <a:t>вторая страна в мире</a:t>
            </a:r>
            <a:r>
              <a:rPr lang="ru-RU" sz="2000" kern="0" dirty="0" smtClean="0">
                <a:solidFill>
                  <a:srgbClr val="008080"/>
                </a:solidFill>
              </a:rPr>
              <a:t>, которая разработала «цифровое» антимонопольное законодательство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000" b="1" kern="0" dirty="0" smtClean="0">
                <a:solidFill>
                  <a:srgbClr val="FF0000"/>
                </a:solidFill>
              </a:rPr>
              <a:t>НО!!! Имеет отрицательное заключение по оценке регулирующего воздействия</a:t>
            </a:r>
          </a:p>
        </p:txBody>
      </p:sp>
      <p:pic>
        <p:nvPicPr>
          <p:cNvPr id="2054" name="Picture 6" descr="ÐÐ°ÑÑÐ¸Ð½ÐºÐ¸ Ð¿Ð¾ Ð·Ð°Ð¿ÑÐ¾ÑÑ Ð²Ð°Ð¶Ð½Ð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82" y="4161169"/>
            <a:ext cx="1614019" cy="1614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05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B3DF00-6BE4-4BC2-98AC-51550585E453}" type="slidenum">
              <a:rPr lang="ru-RU" altLang="ru-RU" sz="16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600" smtClean="0">
              <a:solidFill>
                <a:srgbClr val="FFFFFF"/>
              </a:solidFill>
            </a:endParaRPr>
          </a:p>
        </p:txBody>
      </p:sp>
      <p:sp>
        <p:nvSpPr>
          <p:cNvPr id="10" name="TextBox 9">
            <a:extLst/>
          </p:cNvPr>
          <p:cNvSpPr txBox="1"/>
          <p:nvPr/>
        </p:nvSpPr>
        <p:spPr>
          <a:xfrm>
            <a:off x="281667" y="1184214"/>
            <a:ext cx="87504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SzPct val="100000"/>
              <a:defRPr/>
            </a:pPr>
            <a:r>
              <a:rPr lang="ru-RU" sz="2800" b="1" dirty="0">
                <a:solidFill>
                  <a:srgbClr val="FF0000"/>
                </a:solidFill>
                <a:ea typeface="ＭＳ Ｐゴシック" pitchFamily="34" charset="-128"/>
                <a:cs typeface="Mangal" pitchFamily="18" charset="0"/>
              </a:rPr>
              <a:t>Картели – угроза национальной безопасности</a:t>
            </a:r>
            <a:r>
              <a:rPr lang="ru-RU" sz="2800" b="1" dirty="0" smtClean="0">
                <a:solidFill>
                  <a:srgbClr val="FF0000"/>
                </a:solidFill>
                <a:ea typeface="ＭＳ Ｐゴシック" pitchFamily="34" charset="-128"/>
                <a:cs typeface="Mangal" pitchFamily="18" charset="0"/>
              </a:rPr>
              <a:t>:</a:t>
            </a:r>
            <a:endParaRPr lang="ru-RU" sz="1200" b="1" dirty="0">
              <a:solidFill>
                <a:srgbClr val="FF0000"/>
              </a:solidFill>
              <a:ea typeface="ＭＳ Ｐゴシック" pitchFamily="34" charset="-128"/>
              <a:cs typeface="Mangal" pitchFamily="18" charset="0"/>
            </a:endParaRPr>
          </a:p>
        </p:txBody>
      </p:sp>
      <p:sp>
        <p:nvSpPr>
          <p:cNvPr id="5" name="Text Box 3077">
            <a:extLst/>
          </p:cNvPr>
          <p:cNvSpPr txBox="1">
            <a:spLocks noChangeArrowheads="1"/>
          </p:cNvSpPr>
          <p:nvPr/>
        </p:nvSpPr>
        <p:spPr bwMode="auto">
          <a:xfrm>
            <a:off x="174170" y="70253"/>
            <a:ext cx="8969830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800" b="1" kern="0" dirty="0" err="1" smtClean="0">
                <a:solidFill>
                  <a:srgbClr val="FFFFFF"/>
                </a:solidFill>
                <a:latin typeface="+mj-lt"/>
                <a:ea typeface="ＭＳ Ｐゴシック" pitchFamily="34" charset="-128"/>
                <a:cs typeface="ＭＳ Ｐゴシック" charset="-128"/>
              </a:rPr>
              <a:t>Картелизация</a:t>
            </a:r>
            <a:r>
              <a:rPr lang="ru-RU" altLang="ru-RU" sz="2800" b="1" kern="0" dirty="0" smtClean="0">
                <a:solidFill>
                  <a:srgbClr val="FFFFFF"/>
                </a:solidFill>
                <a:latin typeface="+mj-lt"/>
                <a:ea typeface="ＭＳ Ｐゴシック" pitchFamily="34" charset="-128"/>
                <a:cs typeface="ＭＳ Ｐゴシック" charset="-128"/>
              </a:rPr>
              <a:t> экономики</a:t>
            </a:r>
            <a:endParaRPr lang="ru-RU" altLang="ru-RU" sz="2800" b="1" kern="0" dirty="0">
              <a:solidFill>
                <a:srgbClr val="FFFFFF"/>
              </a:solidFill>
              <a:latin typeface="+mj-lt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6" name="TextBox 5">
            <a:extLst/>
          </p:cNvPr>
          <p:cNvSpPr txBox="1"/>
          <p:nvPr/>
        </p:nvSpPr>
        <p:spPr>
          <a:xfrm>
            <a:off x="174170" y="2038721"/>
            <a:ext cx="8505825" cy="32778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algn="just"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В 2017 </a:t>
            </a:r>
            <a:r>
              <a:rPr lang="ru-RU" sz="2400" dirty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году ФАС России возбуждено </a:t>
            </a:r>
            <a:r>
              <a:rPr lang="ru-RU" sz="2400" b="1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672 </a:t>
            </a:r>
            <a:r>
              <a:rPr lang="ru-RU" sz="2400" b="1" dirty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дела </a:t>
            </a:r>
            <a:r>
              <a:rPr lang="ru-RU" sz="2400" dirty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об </a:t>
            </a:r>
            <a:r>
              <a:rPr lang="ru-RU" sz="2400" dirty="0" err="1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антиконкурентных</a:t>
            </a:r>
            <a:r>
              <a:rPr lang="ru-RU" sz="2400" dirty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 </a:t>
            </a: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соглашениях</a:t>
            </a:r>
            <a:endParaRPr lang="ru-RU" sz="2400" dirty="0">
              <a:solidFill>
                <a:srgbClr val="333399"/>
              </a:solidFill>
              <a:ea typeface="ＭＳ Ｐゴシック" pitchFamily="34" charset="-128"/>
              <a:cs typeface="Mangal" pitchFamily="18" charset="0"/>
            </a:endParaRPr>
          </a:p>
          <a:p>
            <a:pPr marL="457200" indent="-457200" algn="just"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В 2017 году ФАС России выявлено </a:t>
            </a:r>
            <a:r>
              <a:rPr lang="ru-RU" sz="2400" b="1" dirty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360 картелей </a:t>
            </a:r>
            <a:r>
              <a:rPr lang="ru-RU" sz="2400" dirty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(на 8% больше, чем в 2016 году)</a:t>
            </a:r>
          </a:p>
          <a:p>
            <a:pPr marL="457200" indent="-457200" algn="just"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b="1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85%</a:t>
            </a: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 </a:t>
            </a:r>
            <a:r>
              <a:rPr lang="ru-RU" sz="2400" dirty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дел о картелях – </a:t>
            </a:r>
            <a:r>
              <a:rPr lang="ru-RU" sz="2400" b="1" dirty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сговоры на торгах </a:t>
            </a: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(310 </a:t>
            </a:r>
            <a:r>
              <a:rPr lang="ru-RU" sz="2400" dirty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дел), что на </a:t>
            </a: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3% </a:t>
            </a:r>
            <a:r>
              <a:rPr lang="ru-RU" sz="2400" dirty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больше, чем в </a:t>
            </a: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2016 году</a:t>
            </a:r>
          </a:p>
          <a:p>
            <a:pPr lvl="1" indent="-457200" algn="just"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Ущерб бюджетам всех уровней может достигать </a:t>
            </a:r>
            <a:r>
              <a:rPr lang="ru-RU" sz="2400" b="1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1,5-2 % ВВП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98850" y="5484181"/>
            <a:ext cx="9081663" cy="92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800" b="1" kern="0" dirty="0" smtClean="0">
                <a:solidFill>
                  <a:srgbClr val="FF0000"/>
                </a:solidFill>
              </a:rPr>
              <a:t>Подготовленный ФАС России пакет законов, направленный на борьбу с картелями, не принят</a:t>
            </a:r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56832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9720" y="2837223"/>
            <a:ext cx="863435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Bef>
                <a:spcPts val="1200"/>
              </a:spcBef>
              <a:spcAft>
                <a:spcPts val="600"/>
              </a:spcAft>
              <a:buSzPct val="100000"/>
              <a:defRPr/>
            </a:pPr>
            <a:r>
              <a:rPr lang="ru-RU" sz="2600" b="1" u="sng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Однако</a:t>
            </a:r>
            <a:r>
              <a:rPr lang="ru-RU" sz="2600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 в антимонопольном законодательстве по-прежнему сохраняются иммунитеты для интеллектуальной собственности и запреты на ввоз товаров на территорию Российской Федерации без согласия правообладателя, что приводит </a:t>
            </a:r>
            <a:r>
              <a:rPr lang="ru-RU" sz="2600" b="1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к существенному ограничению конкуренции</a:t>
            </a:r>
            <a:endParaRPr lang="ru-RU" sz="2600" b="1" dirty="0">
              <a:solidFill>
                <a:srgbClr val="333399"/>
              </a:solidFill>
              <a:latin typeface="+mj-lt"/>
              <a:ea typeface="ＭＳ Ｐゴシック" pitchFamily="34" charset="-128"/>
              <a:cs typeface="Mangal" pitchFamily="18" charset="0"/>
            </a:endParaRPr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-174172" y="0"/>
            <a:ext cx="9318171" cy="46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buSzPct val="45000"/>
              <a:buFont typeface="StarSymbol"/>
              <a:buNone/>
            </a:pPr>
            <a:r>
              <a:rPr lang="ru-RU" sz="2800" b="1" kern="0" dirty="0" smtClean="0">
                <a:solidFill>
                  <a:srgbClr val="FFFFFF"/>
                </a:solidFill>
                <a:ea typeface="ＭＳ Ｐゴシック" pitchFamily="34" charset="-128"/>
              </a:rPr>
              <a:t>Параллельный импорт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999581" y="6607180"/>
            <a:ext cx="2133600" cy="304800"/>
          </a:xfrm>
        </p:spPr>
        <p:txBody>
          <a:bodyPr/>
          <a:lstStyle/>
          <a:p>
            <a:pPr>
              <a:defRPr/>
            </a:pPr>
            <a:fld id="{BC763ACF-489A-4BAD-B362-0ACED2251F57}" type="slidenum">
              <a:rPr lang="ru-RU" sz="1600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419720" y="5330213"/>
            <a:ext cx="8634351" cy="92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800" b="1" kern="0" dirty="0" smtClean="0">
                <a:solidFill>
                  <a:srgbClr val="FF0000"/>
                </a:solidFill>
              </a:rPr>
              <a:t>Необходимо введение международного принципа исчерпания прав на законодательном уровне</a:t>
            </a:r>
            <a:endParaRPr lang="ru-RU" sz="2400" b="1" kern="0" dirty="0"/>
          </a:p>
        </p:txBody>
      </p:sp>
      <p:pic>
        <p:nvPicPr>
          <p:cNvPr id="3074" name="Picture 2" descr="ÐÐ°ÑÑÐ¸Ð½ÐºÐ¸ Ð¿Ð¾ Ð·Ð°Ð¿ÑÐ¾ÑÑ Ð¿Ð°ÑÐ°Ð»Ð»ÐµÐ»ÑÐ½ÑÐ¹ Ð¸Ð¼Ð¿Ð¾ÑÑ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19" y="1160147"/>
            <a:ext cx="2027451" cy="152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88436" y="1357215"/>
            <a:ext cx="64656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ts val="1200"/>
              </a:spcBef>
              <a:spcAft>
                <a:spcPts val="600"/>
              </a:spcAft>
              <a:buSzPct val="100000"/>
              <a:defRPr/>
            </a:pPr>
            <a:r>
              <a:rPr lang="ru-RU" sz="2400" b="1" u="sng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Принято</a:t>
            </a:r>
            <a:r>
              <a:rPr lang="ru-RU" sz="2400" dirty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 </a:t>
            </a:r>
            <a:r>
              <a:rPr lang="ru-RU" sz="2400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Постановление Конституционного </a:t>
            </a:r>
            <a:r>
              <a:rPr lang="ru-RU" sz="2400" dirty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Суда РФ от 13.02.2018 N </a:t>
            </a:r>
            <a:r>
              <a:rPr lang="ru-RU" sz="2400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8-П</a:t>
            </a:r>
            <a:endParaRPr lang="ru-RU" sz="2400" dirty="0">
              <a:solidFill>
                <a:srgbClr val="333399"/>
              </a:solidFill>
              <a:latin typeface="+mj-lt"/>
              <a:ea typeface="ＭＳ Ｐゴシック" pitchFamily="34" charset="-128"/>
              <a:cs typeface="Manga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21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356507" y="2615490"/>
            <a:ext cx="8512175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cs typeface="Times New Roman" panose="02020603050405020304" pitchFamily="18" charset="0"/>
              </a:rPr>
              <a:t>Некоторые </a:t>
            </a:r>
            <a:r>
              <a:rPr lang="ru-RU" altLang="ru-RU" sz="2400" dirty="0">
                <a:cs typeface="Times New Roman" panose="02020603050405020304" pitchFamily="18" charset="0"/>
              </a:rPr>
              <a:t>рынки, деятельность </a:t>
            </a:r>
            <a:r>
              <a:rPr lang="ru-RU" altLang="ru-RU" sz="2400" dirty="0" smtClean="0">
                <a:cs typeface="Times New Roman" panose="02020603050405020304" pitchFamily="18" charset="0"/>
              </a:rPr>
              <a:t>которых </a:t>
            </a:r>
            <a:r>
              <a:rPr lang="ru-RU" altLang="ru-RU" sz="2400" dirty="0">
                <a:cs typeface="Times New Roman" panose="02020603050405020304" pitchFamily="18" charset="0"/>
              </a:rPr>
              <a:t>отнесена к естественным монополиям, функционируют в состоянии конкуренции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altLang="ru-RU" sz="2400" dirty="0">
                <a:cs typeface="Times New Roman" panose="02020603050405020304" pitchFamily="18" charset="0"/>
              </a:rPr>
              <a:t>Несовершенство, неэффективность и </a:t>
            </a:r>
            <a:r>
              <a:rPr lang="ru-RU" altLang="ru-RU" sz="2400" dirty="0" smtClean="0">
                <a:cs typeface="Times New Roman" panose="02020603050405020304" pitchFamily="18" charset="0"/>
              </a:rPr>
              <a:t>отсталость </a:t>
            </a:r>
            <a:r>
              <a:rPr lang="ru-RU" altLang="ru-RU" sz="2400" dirty="0">
                <a:cs typeface="Times New Roman" panose="02020603050405020304" pitchFamily="18" charset="0"/>
              </a:rPr>
              <a:t>от реальных экономических </a:t>
            </a:r>
            <a:r>
              <a:rPr lang="ru-RU" altLang="ru-RU" sz="2400" dirty="0" smtClean="0">
                <a:cs typeface="Times New Roman" panose="02020603050405020304" pitchFamily="18" charset="0"/>
              </a:rPr>
              <a:t>условий</a:t>
            </a: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-189594" y="599"/>
            <a:ext cx="9333593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buSzPct val="45000"/>
              <a:buFont typeface="StarSymbol"/>
              <a:buNone/>
              <a:defRPr/>
            </a:pPr>
            <a:r>
              <a:rPr lang="ru-RU" sz="2800" b="1" kern="0" dirty="0" smtClean="0">
                <a:solidFill>
                  <a:schemeClr val="bg1"/>
                </a:solidFill>
                <a:ea typeface="ＭＳ Ｐゴシック" pitchFamily="34" charset="-128"/>
                <a:cs typeface="MS PGothic" pitchFamily="34" charset="-128"/>
              </a:rPr>
              <a:t>Естественные монополии</a:t>
            </a:r>
            <a:endParaRPr lang="ru-RU" sz="2800" b="1" kern="0" dirty="0">
              <a:solidFill>
                <a:schemeClr val="bg1"/>
              </a:solidFill>
              <a:ea typeface="ＭＳ Ｐゴシック" pitchFamily="34" charset="-128"/>
              <a:cs typeface="MS PGothic" pitchFamily="34" charset="-128"/>
            </a:endParaRPr>
          </a:p>
        </p:txBody>
      </p:sp>
      <p:sp>
        <p:nvSpPr>
          <p:cNvPr id="11268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4475"/>
            <a:ext cx="2133600" cy="290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5C0FB3-F7EA-4E6B-8AFC-F9F0904B4C25}" type="slidenum">
              <a:rPr lang="ru-RU" altLang="ru-RU" sz="16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600" smtClean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507" y="993928"/>
            <a:ext cx="82513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buSzPct val="100000"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Устаревший закон 1995 года «О естественных монополиях» необходимо отменить: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247326" y="5028745"/>
            <a:ext cx="8621356" cy="92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800" b="1" kern="0" dirty="0" smtClean="0">
                <a:solidFill>
                  <a:srgbClr val="FF0000"/>
                </a:solidFill>
              </a:rPr>
              <a:t>Подготовленный ФАС России законопроект, направленный на реформирование естественных монополий, не принят</a:t>
            </a:r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15828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321365" y="2203850"/>
            <a:ext cx="8512175" cy="320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altLang="ru-RU" sz="2400" dirty="0">
                <a:cs typeface="Times New Roman" panose="02020603050405020304" pitchFamily="18" charset="0"/>
              </a:rPr>
              <a:t>Тарифное регулирование осуществляется «в ручном режиме», с применением индивидуального подхода к каждой отдельно взятой </a:t>
            </a:r>
            <a:r>
              <a:rPr lang="ru-RU" altLang="ru-RU" sz="2400" dirty="0" smtClean="0">
                <a:cs typeface="Times New Roman" panose="02020603050405020304" pitchFamily="18" charset="0"/>
              </a:rPr>
              <a:t>организации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cs typeface="Times New Roman" panose="02020603050405020304" pitchFamily="18" charset="0"/>
              </a:rPr>
              <a:t>Тарифная </a:t>
            </a:r>
            <a:r>
              <a:rPr lang="ru-RU" altLang="ru-RU" sz="2400" dirty="0">
                <a:cs typeface="Times New Roman" panose="02020603050405020304" pitchFamily="18" charset="0"/>
              </a:rPr>
              <a:t>дискриминация (тарифы организаций, работающих в сопоставимых условиях различаются </a:t>
            </a:r>
            <a:r>
              <a:rPr lang="ru-RU" altLang="ru-RU" sz="2400" b="1" u="sng" dirty="0" smtClean="0">
                <a:cs typeface="Times New Roman" panose="02020603050405020304" pitchFamily="18" charset="0"/>
              </a:rPr>
              <a:t>в десятки </a:t>
            </a:r>
            <a:r>
              <a:rPr lang="ru-RU" altLang="ru-RU" sz="2400" b="1" u="sng" dirty="0">
                <a:cs typeface="Times New Roman" panose="02020603050405020304" pitchFamily="18" charset="0"/>
              </a:rPr>
              <a:t>раз</a:t>
            </a:r>
            <a:r>
              <a:rPr lang="ru-RU" altLang="ru-RU" sz="2400" dirty="0" smtClean="0">
                <a:cs typeface="Times New Roman" panose="02020603050405020304" pitchFamily="18" charset="0"/>
              </a:rPr>
              <a:t>)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altLang="ru-RU" sz="2400" dirty="0">
                <a:cs typeface="Times New Roman" panose="02020603050405020304" pitchFamily="18" charset="0"/>
              </a:rPr>
              <a:t>Недоверие потребителя к экономической обоснованности установленного </a:t>
            </a:r>
            <a:r>
              <a:rPr lang="ru-RU" altLang="ru-RU" sz="2400" dirty="0" smtClean="0">
                <a:cs typeface="Times New Roman" panose="02020603050405020304" pitchFamily="18" charset="0"/>
              </a:rPr>
              <a:t>тарифа</a:t>
            </a:r>
            <a:endParaRPr lang="ru-RU" altLang="ru-RU" sz="2400" dirty="0"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-189594" y="0"/>
            <a:ext cx="9333593" cy="667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buSzPct val="45000"/>
              <a:buFont typeface="StarSymbol"/>
              <a:buNone/>
              <a:defRPr/>
            </a:pPr>
            <a:r>
              <a:rPr lang="ru-RU" sz="2800" b="1" kern="0" dirty="0" smtClean="0">
                <a:solidFill>
                  <a:schemeClr val="bg1"/>
                </a:solidFill>
                <a:ea typeface="ＭＳ Ｐゴシック" pitchFamily="34" charset="-128"/>
                <a:cs typeface="MS PGothic" pitchFamily="34" charset="-128"/>
              </a:rPr>
              <a:t>Тарифное регулирование</a:t>
            </a:r>
            <a:endParaRPr lang="ru-RU" sz="2800" b="1" kern="0" dirty="0">
              <a:solidFill>
                <a:schemeClr val="bg1"/>
              </a:solidFill>
              <a:ea typeface="ＭＳ Ｐゴシック" pitchFamily="34" charset="-128"/>
              <a:cs typeface="MS PGothic" pitchFamily="34" charset="-128"/>
            </a:endParaRPr>
          </a:p>
        </p:txBody>
      </p:sp>
      <p:sp>
        <p:nvSpPr>
          <p:cNvPr id="11268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4475"/>
            <a:ext cx="2133600" cy="290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5C0FB3-F7EA-4E6B-8AFC-F9F0904B4C25}" type="slidenum">
              <a:rPr lang="ru-RU" altLang="ru-RU" sz="16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600" smtClean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2708" y="977133"/>
            <a:ext cx="7323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ts val="1200"/>
              </a:spcBef>
              <a:spcAft>
                <a:spcPts val="600"/>
              </a:spcAft>
              <a:buSzPct val="100000"/>
              <a:defRPr/>
            </a:pP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</a:rPr>
              <a:t>Негативные </a:t>
            </a:r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аспекты тарифного регулирования: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96780" y="5538754"/>
            <a:ext cx="9047220" cy="92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800" b="1" kern="0" dirty="0" smtClean="0">
                <a:solidFill>
                  <a:srgbClr val="FF0000"/>
                </a:solidFill>
              </a:rPr>
              <a:t>Подготовленный ФАС России законопроект о государственном регулировании цен не принят</a:t>
            </a:r>
            <a:endParaRPr lang="ru-RU" sz="2400" kern="0" dirty="0"/>
          </a:p>
        </p:txBody>
      </p:sp>
      <p:pic>
        <p:nvPicPr>
          <p:cNvPr id="409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65" y="977133"/>
            <a:ext cx="1130894" cy="100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60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999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2C2505-2E14-4945-BB80-30518302736B}" type="slidenum">
              <a:rPr lang="ru-RU" altLang="ru-RU" sz="16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600" smtClean="0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0"/>
            <a:ext cx="91440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800" b="1" kern="0" dirty="0" smtClean="0">
                <a:solidFill>
                  <a:schemeClr val="bg1"/>
                </a:solidFill>
              </a:rPr>
              <a:t>Задачи развития конкуренции</a:t>
            </a:r>
            <a:endParaRPr lang="ru-RU" sz="2800" b="1" kern="0" dirty="0">
              <a:solidFill>
                <a:schemeClr val="bg1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263523" y="2021676"/>
            <a:ext cx="8761413" cy="4417848"/>
          </a:xfrm>
        </p:spPr>
        <p:txBody>
          <a:bodyPr/>
          <a:lstStyle/>
          <a:p>
            <a:pPr marL="45720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dirty="0" smtClean="0"/>
              <a:t>Принять </a:t>
            </a:r>
            <a:r>
              <a:rPr lang="ru-RU" sz="2000" dirty="0"/>
              <a:t>«</a:t>
            </a:r>
            <a:r>
              <a:rPr lang="ru-RU" sz="2000" dirty="0" smtClean="0"/>
              <a:t>пятый (цифровой) антимонопольный пакет»</a:t>
            </a:r>
            <a:endParaRPr lang="ru-RU" sz="2000" dirty="0"/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dirty="0" smtClean="0"/>
              <a:t>Упразднить старый закон о естественных </a:t>
            </a:r>
            <a:r>
              <a:rPr lang="ru-RU" sz="2000" dirty="0"/>
              <a:t>монополиях </a:t>
            </a:r>
            <a:r>
              <a:rPr lang="ru-RU" sz="2000" dirty="0" smtClean="0"/>
              <a:t>и принять законопроект, направленный </a:t>
            </a:r>
            <a:r>
              <a:rPr lang="ru-RU" sz="2000" dirty="0"/>
              <a:t>на реформирование </a:t>
            </a:r>
            <a:r>
              <a:rPr lang="ru-RU" sz="2000" dirty="0" smtClean="0"/>
              <a:t>естественных монополий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dirty="0" smtClean="0"/>
              <a:t>Принять закон о </a:t>
            </a:r>
            <a:r>
              <a:rPr lang="ru-RU" sz="2000" dirty="0"/>
              <a:t>государственном регулировании цен (тарифов</a:t>
            </a:r>
            <a:r>
              <a:rPr lang="ru-RU" sz="2000" dirty="0" smtClean="0"/>
              <a:t>)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dirty="0"/>
              <a:t>Принять </a:t>
            </a:r>
            <a:r>
              <a:rPr lang="ru-RU" sz="2000" dirty="0" smtClean="0"/>
              <a:t>пакет законов, направленных </a:t>
            </a:r>
            <a:r>
              <a:rPr lang="ru-RU" sz="2000" dirty="0"/>
              <a:t>на борьбу с </a:t>
            </a:r>
            <a:r>
              <a:rPr lang="ru-RU" sz="2000" dirty="0" smtClean="0"/>
              <a:t>картелями 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dirty="0"/>
              <a:t>Принять пакет </a:t>
            </a:r>
            <a:r>
              <a:rPr lang="ru-RU" sz="2000" dirty="0" smtClean="0"/>
              <a:t>законов</a:t>
            </a:r>
            <a:r>
              <a:rPr lang="ru-RU" sz="2000" dirty="0"/>
              <a:t>,</a:t>
            </a:r>
            <a:r>
              <a:rPr lang="ru-RU" sz="2000" dirty="0" smtClean="0"/>
              <a:t> обеспечивающих антимонопольный контроль создания </a:t>
            </a:r>
            <a:r>
              <a:rPr lang="ru-RU" sz="2000" dirty="0" err="1" smtClean="0"/>
              <a:t>ГУПов</a:t>
            </a:r>
            <a:r>
              <a:rPr lang="ru-RU" sz="2000" dirty="0" smtClean="0"/>
              <a:t>, </a:t>
            </a:r>
            <a:r>
              <a:rPr lang="ru-RU" sz="2000" dirty="0" err="1" smtClean="0"/>
              <a:t>МУПов</a:t>
            </a:r>
            <a:r>
              <a:rPr lang="ru-RU" sz="2000" dirty="0" smtClean="0"/>
              <a:t> и приобретения государственных акций на конкурентных рынках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dirty="0" smtClean="0"/>
              <a:t>Принять закон об антимонопольном </a:t>
            </a:r>
            <a:r>
              <a:rPr lang="ru-RU" sz="2000" dirty="0" err="1" smtClean="0"/>
              <a:t>комплаенсе</a:t>
            </a:r>
            <a:endParaRPr lang="ru-RU" sz="2000" dirty="0" smtClean="0"/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dirty="0" smtClean="0"/>
              <a:t>Законодательно закрепить особенности </a:t>
            </a:r>
            <a:r>
              <a:rPr lang="ru-RU" sz="2000" dirty="0"/>
              <a:t>использования исключительных </a:t>
            </a:r>
            <a:r>
              <a:rPr lang="ru-RU" sz="2000" dirty="0" smtClean="0"/>
              <a:t>прав, указанные Конституционным Судом РФ</a:t>
            </a:r>
            <a:endParaRPr lang="ru-RU" sz="24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63524" y="1018349"/>
            <a:ext cx="8761413" cy="954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800" b="1" dirty="0" smtClean="0">
                <a:solidFill>
                  <a:srgbClr val="008080"/>
                </a:solidFill>
              </a:rPr>
              <a:t>Для </a:t>
            </a:r>
            <a:r>
              <a:rPr lang="ru-RU" sz="2800" b="1" dirty="0">
                <a:solidFill>
                  <a:srgbClr val="008080"/>
                </a:solidFill>
              </a:rPr>
              <a:t>достижения целей и решения задач должна быть создана нормативная </a:t>
            </a:r>
            <a:r>
              <a:rPr lang="ru-RU" sz="2800" b="1" dirty="0" smtClean="0">
                <a:solidFill>
                  <a:srgbClr val="008080"/>
                </a:solidFill>
              </a:rPr>
              <a:t>база. Необходимо:</a:t>
            </a:r>
            <a:endParaRPr lang="ru-RU" sz="28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3704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117928" y="3209884"/>
            <a:ext cx="8928100" cy="3209976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endParaRPr lang="ru-RU" altLang="ru-RU" sz="1800" b="1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altLang="ru-RU" sz="2400" dirty="0" smtClean="0"/>
              <a:t>Указ </a:t>
            </a:r>
            <a:r>
              <a:rPr lang="ru-RU" altLang="ru-RU" sz="2400" dirty="0"/>
              <a:t>Президента Российской Федерации от 21.12.2017 № 618 «Об основных направлениях государственной политики по развитию конкуренции</a:t>
            </a:r>
            <a:r>
              <a:rPr lang="ru-RU" altLang="ru-RU" sz="2400" dirty="0" smtClean="0"/>
              <a:t>»</a:t>
            </a:r>
            <a:endParaRPr lang="ru-RU" altLang="ru-RU" sz="2400" dirty="0"/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altLang="ru-RU" sz="2400" dirty="0"/>
              <a:t>Перечень поручений Президента РФ по итогам Государственного совета </a:t>
            </a:r>
            <a:r>
              <a:rPr lang="ru-RU" altLang="ru-RU" sz="2400" dirty="0" smtClean="0"/>
              <a:t>РФ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altLang="ru-RU" sz="2400" dirty="0" smtClean="0">
                <a:solidFill>
                  <a:schemeClr val="accent2"/>
                </a:solidFill>
              </a:rPr>
              <a:t>«Дорожная карта по развитию конкуренции» Правительства РФ в 18 отраслях экономики</a:t>
            </a:r>
            <a:endParaRPr lang="en-US" altLang="ru-RU" sz="3000" b="1" dirty="0">
              <a:solidFill>
                <a:schemeClr val="accent2"/>
              </a:solidFill>
            </a:endParaRPr>
          </a:p>
        </p:txBody>
      </p:sp>
      <p:sp>
        <p:nvSpPr>
          <p:cNvPr id="819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BFFD1C-20B5-4126-AC09-0389C865141F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600" dirty="0" smtClean="0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5330"/>
            <a:ext cx="9144000" cy="561975"/>
          </a:xfrm>
        </p:spPr>
        <p:txBody>
          <a:bodyPr/>
          <a:lstStyle/>
          <a:p>
            <a:pPr algn="r">
              <a:defRPr/>
            </a:pPr>
            <a:r>
              <a:rPr lang="ru-RU" sz="2800" b="1" dirty="0" smtClean="0">
                <a:solidFill>
                  <a:schemeClr val="accent3"/>
                </a:solidFill>
              </a:rPr>
              <a:t>Единая политика по развитию конкуренции</a:t>
            </a:r>
            <a:endParaRPr lang="ru-RU" sz="2800" b="1" dirty="0">
              <a:solidFill>
                <a:schemeClr val="accent3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3547910" y="1599035"/>
            <a:ext cx="5681609" cy="115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ru-RU" sz="3600" b="1" kern="0" dirty="0" smtClean="0">
                <a:solidFill>
                  <a:srgbClr val="008080"/>
                </a:solidFill>
              </a:rPr>
              <a:t>Создан фундамент развития конкуренции 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ru-RU" altLang="ru-RU" sz="2000" b="1" kern="0" dirty="0" smtClean="0"/>
          </a:p>
        </p:txBody>
      </p:sp>
      <p:pic>
        <p:nvPicPr>
          <p:cNvPr id="7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28" y="1062588"/>
            <a:ext cx="3095625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72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2544" y="2960889"/>
            <a:ext cx="869555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 eaLnBrk="0" fontAlgn="base" hangingPunct="0"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solidFill>
                  <a:srgbClr val="333399"/>
                </a:solidFill>
                <a:latin typeface="+mj-lt"/>
              </a:rPr>
              <a:t>Проведены совещания более чем </a:t>
            </a:r>
            <a:r>
              <a:rPr lang="ru-RU" sz="2000" b="1" dirty="0" smtClean="0">
                <a:solidFill>
                  <a:srgbClr val="333399"/>
                </a:solidFill>
                <a:latin typeface="+mj-lt"/>
              </a:rPr>
              <a:t>в 80% регионов</a:t>
            </a:r>
          </a:p>
          <a:p>
            <a:pPr marL="457200" indent="-457200" algn="just" eaLnBrk="0" fontAlgn="base" hangingPunct="0"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Подписано </a:t>
            </a:r>
            <a:r>
              <a:rPr lang="ru-RU" sz="2000" b="1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60 соглашений о взаимодействии </a:t>
            </a:r>
            <a:r>
              <a:rPr lang="ru-RU" sz="2000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между ФАС России и субъектами РФ</a:t>
            </a:r>
          </a:p>
          <a:p>
            <a:pPr marL="457200" indent="-457200" algn="just" eaLnBrk="0" fontAlgn="base" hangingPunct="0"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Подавляющее </a:t>
            </a:r>
            <a:r>
              <a:rPr lang="ru-RU" sz="2000" dirty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большинство </a:t>
            </a:r>
            <a:r>
              <a:rPr lang="ru-RU" sz="2000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регионов определили и </a:t>
            </a:r>
            <a:r>
              <a:rPr lang="ru-RU" sz="2000" b="1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готовы</a:t>
            </a:r>
            <a:r>
              <a:rPr lang="ru-RU" sz="2000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 утвердить не менее 33 показателей развития конкуренции из 41 предложенного Государственным Советом РФ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999581" y="6607180"/>
            <a:ext cx="2133600" cy="304800"/>
          </a:xfrm>
        </p:spPr>
        <p:txBody>
          <a:bodyPr/>
          <a:lstStyle/>
          <a:p>
            <a:pPr>
              <a:defRPr/>
            </a:pPr>
            <a:fld id="{BC763ACF-489A-4BAD-B362-0ACED2251F57}" type="slidenum">
              <a:rPr lang="ru-RU" sz="1600">
                <a:ea typeface="ＭＳ Ｐゴシック" panose="020B0600070205080204" pitchFamily="34" charset="-128"/>
              </a:rPr>
              <a:pPr>
                <a:defRPr/>
              </a:pPr>
              <a:t>3</a:t>
            </a:fld>
            <a:endParaRPr lang="ru-RU" sz="1600" dirty="0">
              <a:ea typeface="ＭＳ Ｐゴシック" panose="020B0600070205080204" pitchFamily="34" charset="-128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5330"/>
            <a:ext cx="9144000" cy="561975"/>
          </a:xfrm>
        </p:spPr>
        <p:txBody>
          <a:bodyPr/>
          <a:lstStyle/>
          <a:p>
            <a:pPr algn="r">
              <a:defRPr/>
            </a:pPr>
            <a:r>
              <a:rPr lang="ru-RU" sz="2800" b="1" dirty="0" smtClean="0">
                <a:solidFill>
                  <a:schemeClr val="accent3"/>
                </a:solidFill>
              </a:rPr>
              <a:t>Единая политика по развитию конкуренции</a:t>
            </a:r>
            <a:endParaRPr lang="ru-RU" sz="2800" b="1" dirty="0">
              <a:solidFill>
                <a:schemeClr val="accent3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4221888" y="1086631"/>
            <a:ext cx="4706212" cy="89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ru-RU" altLang="ru-RU" b="1" kern="0" dirty="0" smtClean="0">
                <a:solidFill>
                  <a:schemeClr val="accent1">
                    <a:lumMod val="50000"/>
                  </a:schemeClr>
                </a:solidFill>
              </a:rPr>
              <a:t>Задачи продвижения конкуренции активно поддержали регионы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2544" y="4913955"/>
            <a:ext cx="869555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Aft>
                <a:spcPts val="600"/>
              </a:spcAft>
              <a:buSzPct val="100000"/>
              <a:defRPr/>
            </a:pPr>
            <a:r>
              <a:rPr lang="ru-RU" sz="2800" b="1" u="sng" dirty="0" smtClean="0">
                <a:solidFill>
                  <a:srgbClr val="FF0000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Сдерживающие факторы: </a:t>
            </a:r>
          </a:p>
          <a:p>
            <a:pPr marL="342900" indent="-342900" algn="just" eaLnBrk="0" fontAlgn="base" hangingPunct="0"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FF0000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Не утвержден Стандарт </a:t>
            </a:r>
            <a:r>
              <a:rPr lang="ru-RU" sz="2400" dirty="0">
                <a:solidFill>
                  <a:srgbClr val="FF0000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развития конкуренции в новой </a:t>
            </a:r>
            <a:r>
              <a:rPr lang="ru-RU" sz="2400" dirty="0" smtClean="0">
                <a:solidFill>
                  <a:srgbClr val="FF0000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редакции</a:t>
            </a:r>
          </a:p>
          <a:p>
            <a:pPr marL="342900" indent="-342900" algn="just" eaLnBrk="0" fontAlgn="base" hangingPunct="0"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 err="1" smtClean="0">
                <a:solidFill>
                  <a:srgbClr val="FF0000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ФОИВы</a:t>
            </a:r>
            <a:r>
              <a:rPr lang="ru-RU" sz="2400" dirty="0" smtClean="0">
                <a:solidFill>
                  <a:srgbClr val="FF0000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 в работе не участвуют</a:t>
            </a:r>
            <a:endParaRPr lang="ru-RU" sz="2400" dirty="0">
              <a:solidFill>
                <a:srgbClr val="FF0000"/>
              </a:solidFill>
              <a:latin typeface="+mj-lt"/>
              <a:ea typeface="ＭＳ Ｐゴシック" pitchFamily="34" charset="-128"/>
              <a:cs typeface="Mangal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09" y="1050381"/>
            <a:ext cx="3194668" cy="182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3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BA0906-F528-4D82-B76F-166922DC7F9F}" type="slidenum">
              <a:rPr lang="ru-RU" altLang="ru-RU" sz="16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600" smtClean="0">
              <a:solidFill>
                <a:srgbClr val="FFFFFF"/>
              </a:solidFill>
            </a:endParaRPr>
          </a:p>
        </p:txBody>
      </p:sp>
      <p:sp>
        <p:nvSpPr>
          <p:cNvPr id="10" name="TextBox 9">
            <a:extLst/>
          </p:cNvPr>
          <p:cNvSpPr txBox="1"/>
          <p:nvPr/>
        </p:nvSpPr>
        <p:spPr>
          <a:xfrm>
            <a:off x="259884" y="1142152"/>
            <a:ext cx="86682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  <a:buSzPct val="100000"/>
              <a:defRPr/>
            </a:pPr>
            <a:r>
              <a:rPr lang="ru-RU" sz="2800" dirty="0" smtClean="0">
                <a:solidFill>
                  <a:srgbClr val="008080"/>
                </a:solidFill>
                <a:ea typeface="ＭＳ Ｐゴシック" pitchFamily="34" charset="-128"/>
                <a:cs typeface="Mangal" pitchFamily="18" charset="0"/>
              </a:rPr>
              <a:t>Антимонопольное законодательство позволяет снижать количество нарушений органов власти</a:t>
            </a:r>
            <a:endParaRPr lang="ru-RU" sz="2800" dirty="0">
              <a:solidFill>
                <a:srgbClr val="008080"/>
              </a:solidFill>
              <a:ea typeface="ＭＳ Ｐゴシック" pitchFamily="34" charset="-128"/>
              <a:cs typeface="Mangal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5330"/>
            <a:ext cx="9144000" cy="5619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800" b="1" kern="0" dirty="0" smtClean="0">
                <a:solidFill>
                  <a:schemeClr val="accent3"/>
                </a:solidFill>
              </a:rPr>
              <a:t>Единая политика по развитию конкуренции</a:t>
            </a:r>
            <a:endParaRPr lang="ru-RU" sz="2800" b="1" kern="0" dirty="0">
              <a:solidFill>
                <a:schemeClr val="accent3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84" y="2096259"/>
            <a:ext cx="8287474" cy="447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39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328" y="1761123"/>
            <a:ext cx="6613639" cy="2455642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rgbClr val="008080"/>
                </a:solidFill>
              </a:rPr>
              <a:t>Отмена «сетевых» границ</a:t>
            </a:r>
            <a:br>
              <a:rPr lang="ru-RU" sz="2800" b="1" dirty="0" smtClean="0">
                <a:solidFill>
                  <a:srgbClr val="008080"/>
                </a:solidFill>
              </a:rPr>
            </a:br>
            <a:r>
              <a:rPr lang="ru-RU" sz="2800" b="1" dirty="0">
                <a:solidFill>
                  <a:srgbClr val="008080"/>
                </a:solidFill>
              </a:rPr>
              <a:t>	</a:t>
            </a:r>
            <a:r>
              <a:rPr lang="ru-RU" sz="2800" b="1" dirty="0" smtClean="0">
                <a:solidFill>
                  <a:srgbClr val="008080"/>
                </a:solidFill>
              </a:rPr>
              <a:t>	– ликвидация роуминга</a:t>
            </a:r>
            <a:br>
              <a:rPr lang="ru-RU" sz="2800" b="1" dirty="0" smtClean="0">
                <a:solidFill>
                  <a:srgbClr val="008080"/>
                </a:solidFill>
              </a:rPr>
            </a:br>
            <a:r>
              <a:rPr lang="ru-RU" sz="2800" b="1" dirty="0" smtClean="0">
                <a:solidFill>
                  <a:srgbClr val="008080"/>
                </a:solidFill>
              </a:rPr>
              <a:t/>
            </a:r>
            <a:br>
              <a:rPr lang="ru-RU" sz="2800" b="1" dirty="0" smtClean="0">
                <a:solidFill>
                  <a:srgbClr val="008080"/>
                </a:solidFill>
              </a:rPr>
            </a:br>
            <a:r>
              <a:rPr lang="ru-RU" sz="2800" b="1" dirty="0" smtClean="0">
                <a:solidFill>
                  <a:srgbClr val="008080"/>
                </a:solidFill>
              </a:rPr>
              <a:t>Отмена дискриминации абонентов по территориальному признаку</a:t>
            </a:r>
            <a:r>
              <a:rPr lang="ru-RU" sz="2000" b="1" dirty="0" smtClean="0">
                <a:solidFill>
                  <a:srgbClr val="008080"/>
                </a:solidFill>
              </a:rPr>
              <a:t/>
            </a:r>
            <a:br>
              <a:rPr lang="ru-RU" sz="2000" b="1" dirty="0" smtClean="0">
                <a:solidFill>
                  <a:srgbClr val="00808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9359F-AFDF-4F84-A903-B21872D609DB}" type="slidenum">
              <a:rPr lang="ru-RU" sz="1600" smtClean="0"/>
              <a:pPr/>
              <a:t>5</a:t>
            </a:fld>
            <a:endParaRPr lang="ru-RU" dirty="0"/>
          </a:p>
        </p:txBody>
      </p:sp>
      <p:sp>
        <p:nvSpPr>
          <p:cNvPr id="7" name="Text Box 3077">
            <a:extLst/>
          </p:cNvPr>
          <p:cNvSpPr txBox="1">
            <a:spLocks noChangeArrowheads="1"/>
          </p:cNvSpPr>
          <p:nvPr/>
        </p:nvSpPr>
        <p:spPr bwMode="auto">
          <a:xfrm>
            <a:off x="-144462" y="37138"/>
            <a:ext cx="9288462" cy="51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800" b="1" kern="0" dirty="0" smtClean="0">
                <a:solidFill>
                  <a:srgbClr val="FFFFFF"/>
                </a:solidFill>
                <a:latin typeface="+mj-lt"/>
                <a:ea typeface="ＭＳ Ｐゴシック" pitchFamily="34" charset="-128"/>
                <a:cs typeface="ＭＳ Ｐゴシック" charset="-128"/>
              </a:rPr>
              <a:t>Отраслевая конкурентная политика</a:t>
            </a:r>
            <a:endParaRPr lang="ru-RU" altLang="ru-RU" sz="2800" b="1" kern="0" dirty="0">
              <a:solidFill>
                <a:srgbClr val="FFFFFF"/>
              </a:solidFill>
              <a:latin typeface="+mj-lt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8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54" y="1307211"/>
            <a:ext cx="1770938" cy="2505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27004" y="4462475"/>
            <a:ext cx="8196943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 eaLnBrk="0" fontAlgn="base" hangingPunct="0"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3200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Отменен </a:t>
            </a:r>
            <a:r>
              <a:rPr lang="ru-RU" sz="3200" b="1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национальный</a:t>
            </a:r>
            <a:r>
              <a:rPr lang="ru-RU" sz="3200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 роуминг</a:t>
            </a:r>
          </a:p>
          <a:p>
            <a:pPr marL="457200" indent="-457200" algn="just" eaLnBrk="0" fontAlgn="base" hangingPunct="0"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3200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Отменен  </a:t>
            </a:r>
            <a:r>
              <a:rPr lang="ru-RU" sz="3200" b="1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внутрисетевой</a:t>
            </a:r>
            <a:r>
              <a:rPr lang="ru-RU" sz="3200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Mangal" pitchFamily="18" charset="0"/>
              </a:rPr>
              <a:t> роуминг</a:t>
            </a:r>
          </a:p>
        </p:txBody>
      </p:sp>
    </p:spTree>
    <p:extLst>
      <p:ext uri="{BB962C8B-B14F-4D97-AF65-F5344CB8AC3E}">
        <p14:creationId xmlns:p14="http://schemas.microsoft.com/office/powerpoint/2010/main" val="26329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01297" y="2951377"/>
            <a:ext cx="850821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0" fontAlgn="base" hangingPunct="0"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rgbClr val="333399"/>
                </a:solidFill>
              </a:rPr>
              <a:t>ФАС России уже третий год подряд придерживается принципа </a:t>
            </a:r>
            <a:r>
              <a:rPr lang="ru-RU" sz="2400" b="1" dirty="0">
                <a:solidFill>
                  <a:srgbClr val="333399"/>
                </a:solidFill>
              </a:rPr>
              <a:t>«инфляция минус»</a:t>
            </a:r>
            <a:endParaRPr lang="ru-RU" sz="2400" b="1" dirty="0" smtClean="0">
              <a:solidFill>
                <a:srgbClr val="333399"/>
              </a:solidFill>
              <a:ea typeface="ＭＳ Ｐゴシック" pitchFamily="34" charset="-128"/>
              <a:cs typeface="Mangal" pitchFamily="18" charset="0"/>
            </a:endParaRPr>
          </a:p>
          <a:p>
            <a:pPr marL="342900" indent="-342900" algn="just" eaLnBrk="0" fontAlgn="base" hangingPunct="0"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Из </a:t>
            </a:r>
            <a:r>
              <a:rPr lang="ru-RU" sz="2400" dirty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состава региональных тарифов </a:t>
            </a: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исключены необоснованные средства более чем на 7,5 млрд </a:t>
            </a:r>
            <a:r>
              <a:rPr lang="ru-RU" sz="2400" dirty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руб</a:t>
            </a: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.</a:t>
            </a:r>
          </a:p>
          <a:p>
            <a:pPr marL="342900" indent="-342900" algn="just" eaLnBrk="0" fontAlgn="base" hangingPunct="0"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Установлены единые правила рассмотрения всех тарифных споров</a:t>
            </a:r>
            <a:endParaRPr lang="ru-RU" sz="2400" dirty="0">
              <a:solidFill>
                <a:srgbClr val="333399"/>
              </a:solidFill>
              <a:ea typeface="ＭＳ Ｐゴシック" pitchFamily="34" charset="-128"/>
              <a:cs typeface="Mangal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999581" y="6607180"/>
            <a:ext cx="2133600" cy="304800"/>
          </a:xfrm>
        </p:spPr>
        <p:txBody>
          <a:bodyPr/>
          <a:lstStyle/>
          <a:p>
            <a:pPr>
              <a:defRPr/>
            </a:pPr>
            <a:fld id="{BC763ACF-489A-4BAD-B362-0ACED2251F57}" type="slidenum">
              <a:rPr lang="ru-RU" sz="1600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7" name="Text Box 3077">
            <a:extLst/>
          </p:cNvPr>
          <p:cNvSpPr txBox="1">
            <a:spLocks noChangeArrowheads="1"/>
          </p:cNvSpPr>
          <p:nvPr/>
        </p:nvSpPr>
        <p:spPr bwMode="auto">
          <a:xfrm>
            <a:off x="-144462" y="37138"/>
            <a:ext cx="9288462" cy="51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800" b="1" kern="0" dirty="0" smtClean="0">
                <a:solidFill>
                  <a:srgbClr val="FFFFFF"/>
                </a:solidFill>
                <a:latin typeface="+mj-lt"/>
                <a:ea typeface="ＭＳ Ｐゴシック" pitchFamily="34" charset="-128"/>
                <a:cs typeface="ＭＳ Ｐゴシック" charset="-128"/>
              </a:rPr>
              <a:t>Отраслевая конкурентная политика</a:t>
            </a:r>
            <a:endParaRPr lang="ru-RU" altLang="ru-RU" sz="2800" b="1" kern="0" dirty="0">
              <a:solidFill>
                <a:srgbClr val="FFFFFF"/>
              </a:solidFill>
              <a:latin typeface="+mj-lt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684499" y="1317464"/>
            <a:ext cx="6225007" cy="748099"/>
          </a:xfrm>
        </p:spPr>
        <p:txBody>
          <a:bodyPr/>
          <a:lstStyle/>
          <a:p>
            <a:pPr marL="0" indent="0" algn="just"/>
            <a:r>
              <a:rPr lang="ru-RU" sz="3200" b="1" dirty="0" smtClean="0">
                <a:solidFill>
                  <a:srgbClr val="008080"/>
                </a:solidFill>
              </a:rPr>
              <a:t>Новые аспекты тарифного регулирования</a:t>
            </a:r>
            <a:endParaRPr lang="ru-RU" sz="1600" dirty="0"/>
          </a:p>
        </p:txBody>
      </p:sp>
      <p:pic>
        <p:nvPicPr>
          <p:cNvPr id="1026" name="Picture 2" descr="ÐÐ°ÑÑÐ¸Ð½ÐºÐ¸ Ð¿Ð¾ Ð·Ð°Ð¿ÑÐ¾ÑÑ ÑÐ°ÑÐ¸Ñ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97" y="1040641"/>
            <a:ext cx="1953840" cy="130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2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4042" y="2144420"/>
            <a:ext cx="836419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Реформа ценообразования: внедрена </a:t>
            </a:r>
            <a:r>
              <a:rPr lang="ru-RU" sz="2400" b="1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мотивационная модель ценообразования</a:t>
            </a: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, стимулирующая предприятия снижать издержки и инвестировать в производство</a:t>
            </a:r>
          </a:p>
          <a:p>
            <a:pPr marL="457200" indent="-457200" algn="just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Создана уникальная </a:t>
            </a:r>
            <a:r>
              <a:rPr lang="ru-RU" sz="2400" b="1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специализированная площадка </a:t>
            </a: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для проведения закрытых закупок в электронной форме (Экономия на торгах составила 8,5 млрд </a:t>
            </a:r>
            <a:r>
              <a:rPr lang="ru-RU" sz="2400" dirty="0" err="1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руб</a:t>
            </a: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)</a:t>
            </a:r>
          </a:p>
          <a:p>
            <a:pPr marL="457200" indent="-457200" algn="just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chemeClr val="accent2"/>
                </a:solidFill>
                <a:ea typeface="ＭＳ Ｐゴシック" pitchFamily="34" charset="-128"/>
                <a:cs typeface="Mangal" pitchFamily="18" charset="0"/>
              </a:rPr>
              <a:t>Утверждены требования к системе обеспечения соответствия законодательству деятельности предприятий оборонного комплекса (</a:t>
            </a:r>
            <a:r>
              <a:rPr lang="ru-RU" sz="2400" b="1" dirty="0" err="1" smtClean="0">
                <a:solidFill>
                  <a:schemeClr val="accent2"/>
                </a:solidFill>
                <a:ea typeface="ＭＳ Ｐゴシック" pitchFamily="34" charset="-128"/>
                <a:cs typeface="Mangal" pitchFamily="18" charset="0"/>
              </a:rPr>
              <a:t>комплаенс</a:t>
            </a:r>
            <a:r>
              <a:rPr lang="ru-RU" sz="2400" dirty="0" smtClean="0">
                <a:solidFill>
                  <a:schemeClr val="accent2"/>
                </a:solidFill>
                <a:ea typeface="ＭＳ Ｐゴシック" pitchFamily="34" charset="-128"/>
                <a:cs typeface="Mangal" pitchFamily="18" charset="0"/>
              </a:rPr>
              <a:t>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999581" y="6607180"/>
            <a:ext cx="2133600" cy="304800"/>
          </a:xfrm>
        </p:spPr>
        <p:txBody>
          <a:bodyPr/>
          <a:lstStyle/>
          <a:p>
            <a:pPr>
              <a:defRPr/>
            </a:pPr>
            <a:fld id="{BC763ACF-489A-4BAD-B362-0ACED2251F57}" type="slidenum">
              <a:rPr lang="ru-RU" sz="1600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043" y="1140977"/>
            <a:ext cx="83641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Bef>
                <a:spcPts val="1200"/>
              </a:spcBef>
              <a:spcAft>
                <a:spcPts val="600"/>
              </a:spcAft>
              <a:buSzPct val="100000"/>
              <a:defRPr/>
            </a:pPr>
            <a:r>
              <a:rPr lang="ru-RU" sz="2800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Повышение эффективности</a:t>
            </a:r>
            <a:r>
              <a:rPr lang="en-US" sz="2800" b="1" dirty="0">
                <a:solidFill>
                  <a:srgbClr val="00808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исполнения государственного оборонного заказа</a:t>
            </a:r>
          </a:p>
        </p:txBody>
      </p:sp>
      <p:sp>
        <p:nvSpPr>
          <p:cNvPr id="7" name="Text Box 3077">
            <a:extLst/>
          </p:cNvPr>
          <p:cNvSpPr txBox="1">
            <a:spLocks noChangeArrowheads="1"/>
          </p:cNvSpPr>
          <p:nvPr/>
        </p:nvSpPr>
        <p:spPr bwMode="auto">
          <a:xfrm>
            <a:off x="-144462" y="37138"/>
            <a:ext cx="9288462" cy="51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800" b="1" kern="0" dirty="0" smtClean="0">
                <a:solidFill>
                  <a:srgbClr val="FFFFFF"/>
                </a:solidFill>
                <a:latin typeface="+mj-lt"/>
                <a:ea typeface="ＭＳ Ｐゴシック" pitchFamily="34" charset="-128"/>
                <a:cs typeface="ＭＳ Ｐゴシック" charset="-128"/>
              </a:rPr>
              <a:t>Отраслевая конкурентная политика</a:t>
            </a:r>
            <a:endParaRPr lang="ru-RU" altLang="ru-RU" sz="2800" b="1" kern="0" dirty="0">
              <a:solidFill>
                <a:srgbClr val="FFFFFF"/>
              </a:solidFill>
              <a:latin typeface="+mj-lt"/>
              <a:ea typeface="ＭＳ Ｐゴシック" pitchFamily="34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44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4325938" y="1833563"/>
            <a:ext cx="4787900" cy="29845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None/>
              <a:defRPr/>
            </a:pPr>
            <a:endParaRPr lang="en-US" altLang="ru-RU" sz="2000" dirty="0" smtClean="0">
              <a:solidFill>
                <a:srgbClr val="002060"/>
              </a:solidFill>
            </a:endParaRPr>
          </a:p>
          <a:p>
            <a:pPr>
              <a:defRPr/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8E178E-071C-4C29-9F17-6E1B2EDBB070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600" smtClean="0">
              <a:solidFill>
                <a:schemeClr val="bg1"/>
              </a:solidFill>
            </a:endParaRPr>
          </a:p>
        </p:txBody>
      </p:sp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124991" y="1338117"/>
            <a:ext cx="8900598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ru-RU" altLang="ru-RU" sz="36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В условиях внешних и внутренних вызовов резервы конкуренции задействованы недостаточно </a:t>
            </a:r>
            <a:endParaRPr lang="en-US" altLang="ru-RU" sz="3600" b="1" dirty="0" smtClean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endParaRPr lang="ru-RU" altLang="ru-RU" b="1" dirty="0" smtClean="0">
              <a:latin typeface="+mj-lt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ru-RU" altLang="ru-RU" u="sng" dirty="0" smtClean="0">
                <a:latin typeface="+mj-lt"/>
                <a:cs typeface="Times New Roman" panose="02020603050405020304" pitchFamily="18" charset="0"/>
              </a:rPr>
              <a:t>Вывод ФАС России по итогам 2016-2017 </a:t>
            </a:r>
            <a:r>
              <a:rPr lang="ru-RU" altLang="ru-RU" u="sng" dirty="0" err="1" smtClean="0">
                <a:latin typeface="+mj-lt"/>
                <a:cs typeface="Times New Roman" panose="02020603050405020304" pitchFamily="18" charset="0"/>
              </a:rPr>
              <a:t>гг</a:t>
            </a:r>
            <a:r>
              <a:rPr lang="ru-RU" altLang="ru-RU" u="sng" dirty="0" smtClean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ru-RU" altLang="ru-RU" dirty="0" smtClean="0">
                <a:latin typeface="+mj-lt"/>
                <a:cs typeface="Times New Roman" panose="02020603050405020304" pitchFamily="18" charset="0"/>
              </a:rPr>
              <a:t>В целом в состоянии конкуренции в России значительных сдвигов в сторону ее оздоровления и развития </a:t>
            </a:r>
            <a:r>
              <a:rPr lang="ru-RU" altLang="ru-RU" b="1" dirty="0" smtClean="0">
                <a:latin typeface="+mj-lt"/>
                <a:cs typeface="Times New Roman" panose="02020603050405020304" pitchFamily="18" charset="0"/>
              </a:rPr>
              <a:t>не </a:t>
            </a:r>
            <a:r>
              <a:rPr lang="ru-RU" altLang="ru-RU" b="1" dirty="0">
                <a:latin typeface="+mj-lt"/>
                <a:cs typeface="Times New Roman" panose="02020603050405020304" pitchFamily="18" charset="0"/>
              </a:rPr>
              <a:t>произошло </a:t>
            </a:r>
            <a:endParaRPr lang="ru-RU" altLang="ru-RU" b="1" dirty="0" smtClean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5365" name="Заголовок 1"/>
          <p:cNvSpPr>
            <a:spLocks noGrp="1"/>
          </p:cNvSpPr>
          <p:nvPr>
            <p:ph type="title"/>
          </p:nvPr>
        </p:nvSpPr>
        <p:spPr>
          <a:xfrm>
            <a:off x="1070656" y="1"/>
            <a:ext cx="8073344" cy="635000"/>
          </a:xfrm>
        </p:spPr>
        <p:txBody>
          <a:bodyPr/>
          <a:lstStyle/>
          <a:p>
            <a:pPr algn="r"/>
            <a:r>
              <a:rPr lang="ru-RU" altLang="ru-RU" sz="2800" b="1" dirty="0" smtClean="0">
                <a:solidFill>
                  <a:schemeClr val="bg1"/>
                </a:solidFill>
              </a:rPr>
              <a:t>Оценка состояния конкуренции</a:t>
            </a:r>
          </a:p>
        </p:txBody>
      </p:sp>
    </p:spTree>
    <p:extLst>
      <p:ext uri="{BB962C8B-B14F-4D97-AF65-F5344CB8AC3E}">
        <p14:creationId xmlns:p14="http://schemas.microsoft.com/office/powerpoint/2010/main" val="16896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3430" y="2637150"/>
            <a:ext cx="8670354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0" fontAlgn="base" hangingPunct="0">
              <a:spcBef>
                <a:spcPts val="60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Высокая степень государственного </a:t>
            </a:r>
            <a:r>
              <a:rPr lang="ru-RU" sz="2400" dirty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участия в </a:t>
            </a: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экономике</a:t>
            </a:r>
          </a:p>
          <a:p>
            <a:pPr marL="342900" indent="-342900" algn="just" eaLnBrk="0" fontAlgn="base" hangingPunct="0">
              <a:spcBef>
                <a:spcPts val="60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 err="1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Картелизация</a:t>
            </a:r>
            <a:r>
              <a:rPr lang="ru-RU" sz="2400" dirty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 российской экономики</a:t>
            </a:r>
          </a:p>
          <a:p>
            <a:pPr marL="342900" indent="-342900" algn="just" eaLnBrk="0" fontAlgn="base" hangingPunct="0">
              <a:spcBef>
                <a:spcPts val="60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Незначительная доля малого бизнеса</a:t>
            </a:r>
          </a:p>
          <a:p>
            <a:pPr marL="342900" indent="-342900" algn="just" eaLnBrk="0" fontAlgn="base" hangingPunct="0">
              <a:spcBef>
                <a:spcPts val="60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Существенное количество нарушений конкуренции </a:t>
            </a:r>
            <a:r>
              <a:rPr lang="ru-RU" sz="2400" dirty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со стороны органов </a:t>
            </a: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власти</a:t>
            </a:r>
          </a:p>
          <a:p>
            <a:pPr marL="342900" indent="-342900" algn="just" eaLnBrk="0" fontAlgn="base" hangingPunct="0">
              <a:spcBef>
                <a:spcPts val="60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Системные </a:t>
            </a:r>
            <a:r>
              <a:rPr lang="ru-RU" sz="2400" dirty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проблемы обеспечения равного доступа к </a:t>
            </a: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закупкам и государственным ресурсам</a:t>
            </a:r>
          </a:p>
          <a:p>
            <a:pPr marL="342900" indent="-342900" algn="just" eaLnBrk="0" fontAlgn="base" hangingPunct="0">
              <a:spcBef>
                <a:spcPts val="60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Несовершенство регулирования естественных монополий и тарифной политики</a:t>
            </a:r>
            <a:endParaRPr lang="ru-RU" sz="2200" dirty="0">
              <a:solidFill>
                <a:srgbClr val="333399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999581" y="6607180"/>
            <a:ext cx="2133600" cy="304800"/>
          </a:xfrm>
        </p:spPr>
        <p:txBody>
          <a:bodyPr/>
          <a:lstStyle/>
          <a:p>
            <a:pPr>
              <a:defRPr/>
            </a:pPr>
            <a:fld id="{BC763ACF-489A-4BAD-B362-0ACED2251F57}" type="slidenum">
              <a:rPr lang="ru-RU" sz="1600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70655" y="1"/>
            <a:ext cx="8062525" cy="635000"/>
          </a:xfrm>
        </p:spPr>
        <p:txBody>
          <a:bodyPr/>
          <a:lstStyle/>
          <a:p>
            <a:pPr algn="r"/>
            <a:r>
              <a:rPr lang="ru-RU" altLang="ru-RU" sz="2800" b="1" dirty="0" smtClean="0">
                <a:solidFill>
                  <a:schemeClr val="bg1"/>
                </a:solidFill>
              </a:rPr>
              <a:t>Проблемы развития экономики</a:t>
            </a:r>
          </a:p>
        </p:txBody>
      </p:sp>
      <p:pic>
        <p:nvPicPr>
          <p:cNvPr id="7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30" y="1004083"/>
            <a:ext cx="1046162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299592" y="1390944"/>
            <a:ext cx="76046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Bef>
                <a:spcPts val="1200"/>
              </a:spcBef>
              <a:spcAft>
                <a:spcPts val="600"/>
              </a:spcAft>
              <a:buSzPct val="100000"/>
              <a:defRPr/>
            </a:pP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</a:rPr>
              <a:t>Препятствия </a:t>
            </a:r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развитию конкуренции</a:t>
            </a:r>
            <a:r>
              <a:rPr lang="ru-RU" sz="3200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rgbClr val="008080"/>
                </a:solidFill>
                <a:latin typeface="Arial" panose="020B0604020202020204" pitchFamily="34" charset="0"/>
              </a:rPr>
            </a:br>
            <a:endParaRPr lang="ru-RU" sz="3200" b="1" dirty="0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19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10402</TotalTime>
  <Words>767</Words>
  <Application>Microsoft Office PowerPoint</Application>
  <PresentationFormat>Экран (4:3)</PresentationFormat>
  <Paragraphs>113</Paragraphs>
  <Slides>15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27" baseType="lpstr">
      <vt:lpstr>ＭＳ Ｐゴシック</vt:lpstr>
      <vt:lpstr>ＭＳ Ｐゴシック</vt:lpstr>
      <vt:lpstr>Arial</vt:lpstr>
      <vt:lpstr>Calibri</vt:lpstr>
      <vt:lpstr>Calibri Light</vt:lpstr>
      <vt:lpstr>Mangal</vt:lpstr>
      <vt:lpstr>StarSymbol</vt:lpstr>
      <vt:lpstr>Times New Roman</vt:lpstr>
      <vt:lpstr>Wingdings</vt:lpstr>
      <vt:lpstr>2_Оформление по умолчанию</vt:lpstr>
      <vt:lpstr>Тема Office</vt:lpstr>
      <vt:lpstr>Оформление по умолчанию</vt:lpstr>
      <vt:lpstr>Презентация PowerPoint</vt:lpstr>
      <vt:lpstr>Единая политика по развитию конкуренции</vt:lpstr>
      <vt:lpstr>Единая политика по развитию конкуренции</vt:lpstr>
      <vt:lpstr>Презентация PowerPoint</vt:lpstr>
      <vt:lpstr>Отмена «сетевых» границ   – ликвидация роуминга  Отмена дискриминации абонентов по территориальному признаку  </vt:lpstr>
      <vt:lpstr>Новые аспекты тарифного регулирования</vt:lpstr>
      <vt:lpstr>Презентация PowerPoint</vt:lpstr>
      <vt:lpstr>Оценка состояния конкуренции</vt:lpstr>
      <vt:lpstr>Проблемы развития экономики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Кашунина Ирина Валерьевна</dc:creator>
  <cp:lastModifiedBy>Мягкова Анна Ивановна</cp:lastModifiedBy>
  <cp:revision>582</cp:revision>
  <cp:lastPrinted>2018-08-23T08:54:43Z</cp:lastPrinted>
  <dcterms:created xsi:type="dcterms:W3CDTF">2016-02-19T07:50:24Z</dcterms:created>
  <dcterms:modified xsi:type="dcterms:W3CDTF">2018-09-03T15:25:43Z</dcterms:modified>
</cp:coreProperties>
</file>