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6" r:id="rId3"/>
    <p:sldId id="366" r:id="rId4"/>
    <p:sldId id="328" r:id="rId5"/>
    <p:sldId id="347" r:id="rId6"/>
    <p:sldId id="330" r:id="rId7"/>
    <p:sldId id="363" r:id="rId8"/>
    <p:sldId id="350" r:id="rId9"/>
    <p:sldId id="368" r:id="rId10"/>
    <p:sldId id="367" r:id="rId11"/>
    <p:sldId id="348" r:id="rId12"/>
    <p:sldId id="359" r:id="rId13"/>
    <p:sldId id="369" r:id="rId14"/>
    <p:sldId id="370" r:id="rId15"/>
    <p:sldId id="352" r:id="rId16"/>
    <p:sldId id="353" r:id="rId17"/>
    <p:sldId id="354" r:id="rId18"/>
    <p:sldId id="355" r:id="rId19"/>
    <p:sldId id="371" r:id="rId20"/>
    <p:sldId id="372" r:id="rId21"/>
    <p:sldId id="362" r:id="rId22"/>
  </p:sldIdLst>
  <p:sldSz cx="12192000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AE4E9B9-F535-433F-A867-A8519E3FCE2C}">
          <p14:sldIdLst>
            <p14:sldId id="256"/>
            <p14:sldId id="326"/>
            <p14:sldId id="366"/>
            <p14:sldId id="328"/>
            <p14:sldId id="347"/>
            <p14:sldId id="330"/>
            <p14:sldId id="363"/>
            <p14:sldId id="350"/>
            <p14:sldId id="368"/>
            <p14:sldId id="367"/>
            <p14:sldId id="348"/>
            <p14:sldId id="359"/>
            <p14:sldId id="369"/>
            <p14:sldId id="370"/>
            <p14:sldId id="352"/>
            <p14:sldId id="353"/>
            <p14:sldId id="354"/>
            <p14:sldId id="355"/>
            <p14:sldId id="371"/>
            <p14:sldId id="372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0066"/>
    <a:srgbClr val="2B7D2B"/>
    <a:srgbClr val="008080"/>
    <a:srgbClr val="0033CC"/>
    <a:srgbClr val="FF4B4B"/>
    <a:srgbClr val="FF3300"/>
    <a:srgbClr val="FFCC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624" y="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37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EF460467-EED3-4125-A7DE-839F10493318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37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A2D61E3-A549-49D0-BBFD-3208878BD9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8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37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1925" y="511175"/>
            <a:ext cx="45243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025"/>
            <a:ext cx="7942240" cy="305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37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ea typeface="MS PGothic" panose="020B0600070205080204" pitchFamily="34" charset="-128"/>
              </a:defRPr>
            </a:lvl1pPr>
          </a:lstStyle>
          <a:p>
            <a:fld id="{70259B18-83ED-462B-A6C2-BDF8EF2E39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71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1925" y="511175"/>
            <a:ext cx="4524375" cy="2546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9B18-83ED-462B-A6C2-BDF8EF2E3927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70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1925" y="511175"/>
            <a:ext cx="4524375" cy="2546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9B18-83ED-462B-A6C2-BDF8EF2E3927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8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BED2F-5E71-4968-8224-5A877A2D54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61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A1DD-BF38-4D9E-A7BB-8A9DA65A4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56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474E9-4D7B-446E-B97E-B6A83AED3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8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2384D-E9E3-45FF-95BC-088679D59A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79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B1A5E-DC15-4BEE-ADB8-B7F00B14C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261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061F2-C69A-4FE0-BF09-3CB2CA6042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511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1C58C-0C10-4969-8099-B523BC6BE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521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3E62-BAED-48A6-A1ED-5FB422CCD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0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7F0BD-134D-487E-9903-14866E163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08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77C7-0908-497B-9A36-4FEDEEFF4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12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F1225-3986-4482-A156-CEDB24FA69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39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01DCA-CFE7-4035-899E-34E450B17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28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899C8-8A2C-4FE2-BC59-4A9E72A4A1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4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fld id="{EFEDF892-865A-44AE-B93F-80EF769AC3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2E453C620B4070D6BC2A39E951691B2A6999663F4A35B39B571D8867B76ACC897EE0E081AB899E63318C265E8mCC5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9"/>
          <p:cNvSpPr>
            <a:spLocks noChangeArrowheads="1"/>
          </p:cNvSpPr>
          <p:nvPr/>
        </p:nvSpPr>
        <p:spPr bwMode="auto">
          <a:xfrm>
            <a:off x="1703512" y="3068960"/>
            <a:ext cx="896448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sz="3000" b="1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2166910" y="2143116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8080"/>
                </a:solidFill>
                <a:latin typeface="Cambria" panose="02040503050406030204" pitchFamily="18" charset="0"/>
                <a:ea typeface="MS PGothic" panose="020B0600070205080204" pitchFamily="34" charset="-128"/>
                <a:cs typeface="Cordia New" panose="020B0304020202020204" pitchFamily="34" charset="-34"/>
              </a:rPr>
              <a:t>Управление ФАС России по НСО</a:t>
            </a:r>
            <a:endParaRPr lang="en-US" altLang="ru-RU" b="1" dirty="0">
              <a:solidFill>
                <a:srgbClr val="008080"/>
              </a:solidFill>
              <a:latin typeface="Cambria" panose="02040503050406030204" pitchFamily="18" charset="0"/>
              <a:ea typeface="MS PGothic" panose="020B0600070205080204" pitchFamily="34" charset="-128"/>
              <a:cs typeface="Cordia New" panose="020B0304020202020204" pitchFamily="34" charset="-3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7184" y="2843226"/>
            <a:ext cx="10297144" cy="1477328"/>
          </a:xfrm>
          <a:prstGeom prst="rect">
            <a:avLst/>
          </a:prstGeom>
          <a:effectLst>
            <a:glow rad="127000">
              <a:schemeClr val="accent1">
                <a:alpha val="38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Реестр недобросовестных поставщиков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(РНП)</a:t>
            </a:r>
            <a:endParaRPr lang="en-US" altLang="ru-RU" sz="40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8029" y="4594996"/>
            <a:ext cx="953545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</a:rPr>
              <a:t>По ФЗ № 44-ФЗ «О контрактной системе в сфере закупок товаров, работ, услуг обеспечения для государственных и муниципальных нужд»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10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75520" y="1205579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Односторонний отказ заказчика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5400239" y="1667646"/>
            <a:ext cx="1152128" cy="576064"/>
          </a:xfrm>
          <a:prstGeom prst="striped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7248128" y="954052"/>
            <a:ext cx="4320480" cy="1902227"/>
          </a:xfrm>
          <a:prstGeom prst="flowChartPunchedTap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/>
          </a:p>
          <a:p>
            <a:r>
              <a:rPr lang="ru-RU" sz="1600" dirty="0" smtClean="0"/>
              <a:t>по </a:t>
            </a:r>
            <a:r>
              <a:rPr lang="ru-RU" sz="1600" dirty="0"/>
              <a:t>основаниям, предусмотренным </a:t>
            </a:r>
            <a:r>
              <a:rPr lang="ru-RU" sz="1600" dirty="0" smtClean="0"/>
              <a:t>ГК РФ </a:t>
            </a:r>
            <a:r>
              <a:rPr lang="ru-RU" sz="1600" dirty="0"/>
              <a:t>для одностороннего отказа от исполнения отдельных видов обязательств, при условии, если это было предусмотрено </a:t>
            </a:r>
            <a:r>
              <a:rPr lang="ru-RU" sz="1600" dirty="0" smtClean="0"/>
              <a:t>К.</a:t>
            </a:r>
          </a:p>
          <a:p>
            <a:r>
              <a:rPr lang="ru-RU" sz="1600" dirty="0" smtClean="0"/>
              <a:t>(ч.9 ст.95)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46053" y="3099464"/>
            <a:ext cx="34998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Существенное нарушение условий К. </a:t>
            </a:r>
            <a:endParaRPr lang="ru-RU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88188" y="3841065"/>
            <a:ext cx="352839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Услуги</a:t>
            </a:r>
          </a:p>
          <a:p>
            <a:pPr algn="ctr"/>
            <a:r>
              <a:rPr lang="ru-RU" sz="1800" b="1" dirty="0" smtClean="0"/>
              <a:t>(ст.782, 783 </a:t>
            </a:r>
            <a:r>
              <a:rPr lang="ru-RU" sz="1800" b="1" dirty="0"/>
              <a:t>ГК РФ</a:t>
            </a:r>
            <a:r>
              <a:rPr lang="ru-RU" sz="1800" b="1" dirty="0" smtClean="0"/>
              <a:t>)</a:t>
            </a:r>
            <a:endParaRPr lang="ru-RU" sz="1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21987" y="3853200"/>
            <a:ext cx="352839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Работы</a:t>
            </a:r>
          </a:p>
          <a:p>
            <a:pPr algn="ctr"/>
            <a:r>
              <a:rPr lang="ru-RU" sz="1800" b="1" dirty="0"/>
              <a:t>(</a:t>
            </a:r>
            <a:r>
              <a:rPr lang="ru-RU" sz="1800" b="1" dirty="0" smtClean="0"/>
              <a:t>ст.715, 723 </a:t>
            </a:r>
            <a:r>
              <a:rPr lang="ru-RU" sz="1800" b="1" dirty="0"/>
              <a:t>ГК </a:t>
            </a:r>
            <a:r>
              <a:rPr lang="ru-RU" sz="1800" b="1" dirty="0" smtClean="0"/>
              <a:t>РФ</a:t>
            </a:r>
            <a:r>
              <a:rPr lang="ru-RU" sz="1800" b="1" dirty="0"/>
              <a:t>)</a:t>
            </a:r>
          </a:p>
        </p:txBody>
      </p:sp>
      <p:sp>
        <p:nvSpPr>
          <p:cNvPr id="8" name="Минус 7"/>
          <p:cNvSpPr/>
          <p:nvPr/>
        </p:nvSpPr>
        <p:spPr>
          <a:xfrm>
            <a:off x="-1176808" y="3005822"/>
            <a:ext cx="14977664" cy="45719"/>
          </a:xfrm>
          <a:prstGeom prst="mathMin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5786" y="3876776"/>
            <a:ext cx="352839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Поставка</a:t>
            </a:r>
          </a:p>
          <a:p>
            <a:pPr algn="ctr"/>
            <a:r>
              <a:rPr lang="ru-RU" sz="1800" b="1" dirty="0"/>
              <a:t>(ст.523 ГК РФ</a:t>
            </a:r>
            <a:r>
              <a:rPr lang="ru-RU" sz="1800" b="1" dirty="0" smtClean="0"/>
              <a:t>)</a:t>
            </a:r>
            <a:endParaRPr lang="ru-RU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4797152"/>
            <a:ext cx="339950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latin typeface="Times New Roman" panose="02020603050405020304" pitchFamily="18" charset="0"/>
              </a:rPr>
              <a:t>поставка </a:t>
            </a:r>
            <a:r>
              <a:rPr lang="ru-RU" sz="1600" dirty="0">
                <a:latin typeface="Times New Roman" panose="02020603050405020304" pitchFamily="18" charset="0"/>
              </a:rPr>
              <a:t>товаров ненадлежащего качества с недостатками, которые не могут быть устранены в приемлемый для </a:t>
            </a:r>
            <a:r>
              <a:rPr lang="ru-RU" sz="1600" dirty="0" smtClean="0">
                <a:latin typeface="Times New Roman" panose="02020603050405020304" pitchFamily="18" charset="0"/>
              </a:rPr>
              <a:t>З-ка срок</a:t>
            </a:r>
            <a:r>
              <a:rPr lang="ru-RU" sz="1600" dirty="0">
                <a:latin typeface="Times New Roman" panose="02020603050405020304" pitchFamily="18" charset="0"/>
              </a:rPr>
              <a:t>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dirty="0" smtClean="0">
                <a:latin typeface="Times New Roman" panose="02020603050405020304" pitchFamily="18" charset="0"/>
              </a:rPr>
              <a:t>неоднократное нарушение </a:t>
            </a:r>
            <a:r>
              <a:rPr lang="ru-RU" sz="1600" dirty="0">
                <a:latin typeface="Times New Roman" panose="02020603050405020304" pitchFamily="18" charset="0"/>
              </a:rPr>
              <a:t>сроков поставки товаров.</a:t>
            </a:r>
          </a:p>
        </p:txBody>
      </p:sp>
      <p:sp>
        <p:nvSpPr>
          <p:cNvPr id="15" name="Минус 14"/>
          <p:cNvSpPr/>
          <p:nvPr/>
        </p:nvSpPr>
        <p:spPr>
          <a:xfrm>
            <a:off x="-1176808" y="3841065"/>
            <a:ext cx="14977664" cy="45719"/>
          </a:xfrm>
          <a:prstGeom prst="mathMin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061971" y="4797152"/>
            <a:ext cx="367240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 panose="02020603050405020304" pitchFamily="18" charset="0"/>
              </a:rPr>
              <a:t>Возмещение фактически понесенных И. расходов (по ГК);</a:t>
            </a:r>
            <a:endParaRPr lang="ru-RU" sz="1400" dirty="0">
              <a:latin typeface="Times New Roman" panose="02020603050405020304" pitchFamily="18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 panose="02020603050405020304" pitchFamily="18" charset="0"/>
              </a:rPr>
              <a:t>В контексте РНП - аналогично «работам» (ст.783 ГК РФ)</a:t>
            </a:r>
            <a:endParaRPr lang="ru-RU" sz="1400" dirty="0">
              <a:latin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59796" y="4770270"/>
            <a:ext cx="367240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 panose="02020603050405020304" pitchFamily="18" charset="0"/>
              </a:rPr>
              <a:t>П. не </a:t>
            </a:r>
            <a:r>
              <a:rPr lang="ru-RU" sz="1400" dirty="0">
                <a:latin typeface="Times New Roman" panose="02020603050405020304" pitchFamily="18" charset="0"/>
              </a:rPr>
              <a:t>приступает своевременно к исполнению </a:t>
            </a:r>
            <a:r>
              <a:rPr lang="ru-RU" sz="1400" dirty="0" smtClean="0">
                <a:latin typeface="Times New Roman" panose="02020603050405020304" pitchFamily="18" charset="0"/>
              </a:rPr>
              <a:t>К. / выполняет Р. </a:t>
            </a:r>
            <a:r>
              <a:rPr lang="ru-RU" sz="1400" dirty="0">
                <a:latin typeface="Times New Roman" panose="02020603050405020304" pitchFamily="18" charset="0"/>
              </a:rPr>
              <a:t>настолько медленно, что окончание ее к сроку становится явно </a:t>
            </a:r>
            <a:r>
              <a:rPr lang="ru-RU" sz="1400" dirty="0" smtClean="0">
                <a:latin typeface="Times New Roman" panose="02020603050405020304" pitchFamily="18" charset="0"/>
              </a:rPr>
              <a:t>невозможным;</a:t>
            </a:r>
            <a:endParaRPr lang="ru-RU" sz="1400" dirty="0">
              <a:latin typeface="Times New Roman" panose="02020603050405020304" pitchFamily="18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 panose="02020603050405020304" pitchFamily="18" charset="0"/>
              </a:rPr>
              <a:t>Если очевидно, </a:t>
            </a:r>
            <a:r>
              <a:rPr lang="ru-RU" sz="1400" dirty="0">
                <a:latin typeface="Times New Roman" panose="02020603050405020304" pitchFamily="18" charset="0"/>
              </a:rPr>
              <a:t>что </a:t>
            </a:r>
            <a:r>
              <a:rPr lang="ru-RU" sz="1400" dirty="0" smtClean="0">
                <a:latin typeface="Times New Roman" panose="02020603050405020304" pitchFamily="18" charset="0"/>
              </a:rPr>
              <a:t>Р. не </a:t>
            </a:r>
            <a:r>
              <a:rPr lang="ru-RU" sz="1400" dirty="0">
                <a:latin typeface="Times New Roman" panose="02020603050405020304" pitchFamily="18" charset="0"/>
              </a:rPr>
              <a:t>будет выполнена надлежащим образом, </a:t>
            </a:r>
            <a:r>
              <a:rPr lang="ru-RU" sz="1400" dirty="0" smtClean="0">
                <a:latin typeface="Times New Roman" panose="02020603050405020304" pitchFamily="18" charset="0"/>
              </a:rPr>
              <a:t>З. назначает </a:t>
            </a:r>
            <a:r>
              <a:rPr lang="ru-RU" sz="1400" dirty="0">
                <a:latin typeface="Times New Roman" panose="02020603050405020304" pitchFamily="18" charset="0"/>
              </a:rPr>
              <a:t>разумный </a:t>
            </a:r>
            <a:r>
              <a:rPr lang="ru-RU" sz="1400" dirty="0" smtClean="0">
                <a:latin typeface="Times New Roman" panose="02020603050405020304" pitchFamily="18" charset="0"/>
              </a:rPr>
              <a:t>срок (по ст.314 ГК – 7 дней)</a:t>
            </a:r>
            <a:endParaRPr lang="ru-RU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11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Односторонний отказ заказчика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16818" cy="3308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</a:rPr>
              <a:t>Учитывается ФАС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: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действия сторон при исполнении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письменное взаимодействие при исполнении К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.;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сполнение встречных обязательств;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процедура одностороннего отказа заказчика от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действия сторон после уведомления об одностороннем отказе от исполнения контракта.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12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7174" y="1142984"/>
            <a:ext cx="392909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Нюансы процедуры одностороннего отказа заказчика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2928934"/>
            <a:ext cx="7072362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в течение 3 р.д. разместить решение в ЕИС;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направить решение поставщику </a:t>
            </a:r>
            <a:r>
              <a:rPr lang="ru-RU" sz="2000" u="sng" dirty="0" smtClean="0">
                <a:solidFill>
                  <a:schemeClr val="accent1">
                    <a:lumMod val="25000"/>
                  </a:schemeClr>
                </a:solidFill>
              </a:rPr>
              <a:t>минимум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2 способами (заказное письмо с уведомлением + др.);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сроки (ст.191 и ст.193 ГК РФ);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действия сторон после уведомления об одностороннем отказе от исполнения контракта (10 дней);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повторное решение не отменяется.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001" y="1195423"/>
            <a:ext cx="10930014" cy="100013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/>
              <a:t>Административная ответственность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61F2-C69A-4FE0-BF09-3CB2CA60421D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20136" y="2723574"/>
            <a:ext cx="32367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50 000 </a:t>
            </a: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(д/л)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200 000 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(ю/л)</a:t>
            </a:r>
            <a:endParaRPr lang="ru-RU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1424" y="2636912"/>
            <a:ext cx="5112568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порядка расторжения К. при </a:t>
            </a:r>
            <a:r>
              <a:rPr lang="ru-RU" sz="3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ООЗиК</a:t>
            </a:r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332671" y="3177827"/>
            <a:ext cx="785818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нак запрета 12"/>
          <p:cNvSpPr/>
          <p:nvPr/>
        </p:nvSpPr>
        <p:spPr>
          <a:xfrm>
            <a:off x="5159896" y="3938017"/>
            <a:ext cx="4320480" cy="2299295"/>
          </a:xfrm>
          <a:prstGeom prst="noSmoking">
            <a:avLst/>
          </a:prstGeom>
          <a:solidFill>
            <a:schemeClr val="accent5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Расторгнуть К., если в период его заключения или исполнения Поставщик попал в РНП – нельзя!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 smtClean="0"/>
              <a:t>Письмо </a:t>
            </a:r>
            <a:r>
              <a:rPr lang="ru-RU" sz="1600" dirty="0"/>
              <a:t>ФАС России от 06.08.2015 </a:t>
            </a:r>
            <a:r>
              <a:rPr lang="ru-RU" sz="1600" dirty="0" smtClean="0"/>
              <a:t>№ АЦ/40483/15)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89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14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7174" y="1142984"/>
            <a:ext cx="392909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Нюансы процедуры одностороннего отказа </a:t>
            </a:r>
            <a:r>
              <a:rPr lang="ru-RU" b="1" u="sng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ПОСТАВЩИКА</a:t>
            </a:r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2928934"/>
            <a:ext cx="7072362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направить решение поставщику </a:t>
            </a:r>
            <a:r>
              <a:rPr lang="ru-RU" sz="2000" u="sng" dirty="0" smtClean="0">
                <a:solidFill>
                  <a:schemeClr val="accent1">
                    <a:lumMod val="25000"/>
                  </a:schemeClr>
                </a:solidFill>
              </a:rPr>
              <a:t>минимум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2 способами (заказное письмо с уведомлением + др.);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сроки (ст.191 и ст.193 ГК РФ);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действия сторон после уведомления об одностороннем отказе от исполнения контракта (10 дней);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256240" y="2204864"/>
            <a:ext cx="504056" cy="1008112"/>
          </a:xfrm>
          <a:prstGeom prst="leftBrace">
            <a:avLst>
              <a:gd name="adj1" fmla="val 8333"/>
              <a:gd name="adj2" fmla="val 50864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flipH="1">
            <a:off x="10810895" y="2204864"/>
            <a:ext cx="445369" cy="1008112"/>
          </a:xfrm>
          <a:prstGeom prst="leftBrace">
            <a:avLst>
              <a:gd name="adj1" fmla="val 8333"/>
              <a:gd name="adj2" fmla="val 50864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749385" y="2369792"/>
            <a:ext cx="20615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mbria" panose="02040503050406030204" pitchFamily="18" charset="0"/>
              </a:rPr>
              <a:t>Стст</a:t>
            </a:r>
            <a:r>
              <a:rPr lang="ru-RU" altLang="ru-RU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mbria" panose="02040503050406030204" pitchFamily="18" charset="0"/>
              </a:rPr>
              <a:t>. 716, 719 ГК РФ</a:t>
            </a:r>
            <a:endParaRPr lang="ru-RU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0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452530" y="1643050"/>
            <a:ext cx="9787006" cy="45720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Судебная и административная практика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238216" y="1357298"/>
            <a:ext cx="9715568" cy="42862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Представление банковской гарантии, не соответствующей требованиям Закона о контрактной системе является основанием для признания победителя торгов уклонившимся от заключения контракта. </a:t>
            </a:r>
            <a:endParaRPr lang="ru-RU" b="1" dirty="0" smtClean="0">
              <a:ln w="12700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38216" y="1357298"/>
            <a:ext cx="9715568" cy="42862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Непредставление поставщиком (подрядчиком, исполнителем) обеспечения либо несоответствие представленного обеспечения требованиям законодательства о контрактной системе является по общему правилу основанием для признания </a:t>
            </a:r>
            <a:r>
              <a:rPr lang="ru-RU" sz="2800" b="1" u="sng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заключенного контракта ничтожным</a:t>
            </a:r>
            <a:r>
              <a:rPr lang="ru-RU" b="1" u="sng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18</a:t>
            </a:fld>
            <a:endParaRPr lang="ru-RU" alt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38216" y="1357298"/>
            <a:ext cx="9715568" cy="42862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Нарушение участником закупки своих обязательств при отсутствии у него намерения уклониться от заключения контракта и предпринявшего меры для его заключения не может являться основанием для включения сведений о таком лице в РНП.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38216" y="1357298"/>
            <a:ext cx="9715568" cy="42862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Истечение срока действия К. – не освобождение от РНП</a:t>
            </a:r>
          </a:p>
        </p:txBody>
      </p:sp>
    </p:spTree>
    <p:extLst>
      <p:ext uri="{BB962C8B-B14F-4D97-AF65-F5344CB8AC3E}">
        <p14:creationId xmlns:p14="http://schemas.microsoft.com/office/powerpoint/2010/main" val="19424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2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7636419" y="996290"/>
            <a:ext cx="28083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38216" y="2857496"/>
            <a:ext cx="9682272" cy="332398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ru-RU" altLang="ru-RU" sz="2000" dirty="0" smtClean="0">
                <a:latin typeface="Cambria" panose="02040503050406030204" pitchFamily="18" charset="0"/>
              </a:rPr>
              <a:t>Сведения, предусмотренные  ч.3 ст.104 ФЗ № 44-ФЗ:</a:t>
            </a: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самом лице (победитель закупки, поставщик, подрядчик, исполнитель);</a:t>
            </a: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учредителях (за исключением публично-правовых образований), об исполнительном органе лица</a:t>
            </a:r>
            <a:r>
              <a:rPr lang="en-US" altLang="ru-RU" sz="2000" dirty="0" smtClean="0">
                <a:latin typeface="Cambria" panose="02040503050406030204" pitchFamily="18" charset="0"/>
              </a:rPr>
              <a:t> </a:t>
            </a:r>
            <a:r>
              <a:rPr lang="ru-RU" altLang="ru-RU" sz="2000" dirty="0" smtClean="0">
                <a:latin typeface="Cambria" panose="02040503050406030204" pitchFamily="18" charset="0"/>
              </a:rPr>
              <a:t>(</a:t>
            </a:r>
            <a:r>
              <a:rPr lang="ru-RU" altLang="ru-RU" sz="2000" b="1" dirty="0" smtClean="0">
                <a:latin typeface="Cambria" panose="02040503050406030204" pitchFamily="18" charset="0"/>
              </a:rPr>
              <a:t>тех, кто числился в период нарушений</a:t>
            </a:r>
            <a:r>
              <a:rPr lang="ru-RU" altLang="ru-RU" sz="2000" dirty="0" smtClean="0">
                <a:latin typeface="Cambria" panose="02040503050406030204" pitchFamily="18" charset="0"/>
              </a:rPr>
              <a:t>);</a:t>
            </a: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закупке, контракте;</a:t>
            </a: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объекте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идентификационном коде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основаниях и дате расторжения контракта;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дату включения сведений в РНП.</a:t>
            </a:r>
            <a:endParaRPr lang="ru-RU" altLang="ru-RU" sz="2000" dirty="0">
              <a:latin typeface="Cambria" panose="02040503050406030204" pitchFamily="18" charset="0"/>
            </a:endParaRPr>
          </a:p>
        </p:txBody>
      </p:sp>
      <p:sp useBgFill="1">
        <p:nvSpPr>
          <p:cNvPr id="12" name="Прямоугольник 11"/>
          <p:cNvSpPr/>
          <p:nvPr/>
        </p:nvSpPr>
        <p:spPr>
          <a:xfrm>
            <a:off x="3952860" y="1357298"/>
            <a:ext cx="4000528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2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РНП </a:t>
            </a:r>
          </a:p>
          <a:p>
            <a:pPr algn="ctr"/>
            <a:r>
              <a:rPr lang="ru-RU" sz="42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содержит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F1225-3986-4482-A156-CEDB24FA6955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38216" y="1357298"/>
            <a:ext cx="9715568" cy="42862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Нарушение процедуры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ООЗиК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не освобождение от РНП</a:t>
            </a:r>
          </a:p>
        </p:txBody>
      </p:sp>
    </p:spTree>
    <p:extLst>
      <p:ext uri="{BB962C8B-B14F-4D97-AF65-F5344CB8AC3E}">
        <p14:creationId xmlns:p14="http://schemas.microsoft.com/office/powerpoint/2010/main" val="24304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82775" y="1320800"/>
            <a:ext cx="8555038" cy="347788"/>
          </a:xfrm>
          <a:prstGeom prst="rect">
            <a:avLst/>
          </a:prstGeom>
        </p:spPr>
        <p:txBody>
          <a:bodyPr lIns="82296" tIns="41148" rIns="82296" bIns="41148">
            <a:spAutoFit/>
          </a:bodyPr>
          <a:lstStyle/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C</a:t>
            </a:r>
            <a:r>
              <a:rPr lang="ru-RU" altLang="ru-RU" sz="40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пасибо</a:t>
            </a:r>
            <a:r>
              <a:rPr lang="ru-RU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 за внимание</a:t>
            </a:r>
            <a:r>
              <a:rPr lang="ru-RU" altLang="ru-RU" sz="4300" b="1" dirty="0">
                <a:solidFill>
                  <a:srgbClr val="00687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3057833" y="2046818"/>
            <a:ext cx="3038169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www.fas.gov.ru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anticartel.ru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2867820" y="3391867"/>
            <a:ext cx="1955800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    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@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rus.fas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867820" y="5699794"/>
            <a:ext cx="2386012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rus_fas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fas_rf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(</a:t>
            </a:r>
            <a:r>
              <a:rPr lang="en-US" sz="16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english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)</a:t>
            </a:r>
          </a:p>
        </p:txBody>
      </p:sp>
      <p:sp>
        <p:nvSpPr>
          <p:cNvPr id="25606" name="Прямоугольник 17"/>
          <p:cNvSpPr>
            <a:spLocks noChangeArrowheads="1"/>
          </p:cNvSpPr>
          <p:nvPr/>
        </p:nvSpPr>
        <p:spPr bwMode="auto">
          <a:xfrm>
            <a:off x="3057832" y="4599519"/>
            <a:ext cx="1002994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/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fas_rus</a:t>
            </a:r>
            <a:endParaRPr lang="ru-RU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07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6" y="4544486"/>
            <a:ext cx="1273379" cy="78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249" y="5636686"/>
            <a:ext cx="704850" cy="70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7318273" y="4623120"/>
            <a:ext cx="1624013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@</a:t>
            </a:r>
            <a:r>
              <a:rPr lang="en-US" sz="1400" dirty="0" err="1" smtClean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instafasnsk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10" name="Прямоугольник 21"/>
          <p:cNvSpPr>
            <a:spLocks noChangeArrowheads="1"/>
          </p:cNvSpPr>
          <p:nvPr/>
        </p:nvSpPr>
        <p:spPr bwMode="auto">
          <a:xfrm>
            <a:off x="7216561" y="2231484"/>
            <a:ext cx="1554593" cy="36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96" tIns="41148" rIns="82296" bIns="41148">
            <a:spAutoFit/>
          </a:bodyPr>
          <a:lstStyle/>
          <a:p>
            <a:pPr eaLnBrk="1" hangingPunct="1"/>
            <a:r>
              <a:rPr lang="en-US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FASvideoTube</a:t>
            </a:r>
            <a:endParaRPr lang="ru-RU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1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8" y="4570297"/>
            <a:ext cx="701675" cy="7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0"/>
          <p:cNvSpPr txBox="1">
            <a:spLocks noChangeArrowheads="1"/>
          </p:cNvSpPr>
          <p:nvPr/>
        </p:nvSpPr>
        <p:spPr bwMode="auto">
          <a:xfrm>
            <a:off x="7351149" y="3415196"/>
            <a:ext cx="1747838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 Russia</a:t>
            </a:r>
          </a:p>
        </p:txBody>
      </p:sp>
      <p:pic>
        <p:nvPicPr>
          <p:cNvPr id="25613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7" y="3308487"/>
            <a:ext cx="69214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29" y="2142200"/>
            <a:ext cx="69532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710" y="1920084"/>
            <a:ext cx="1063931" cy="11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91" y="5607051"/>
            <a:ext cx="737669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7" name="TextBox 10"/>
          <p:cNvSpPr txBox="1">
            <a:spLocks noChangeArrowheads="1"/>
          </p:cNvSpPr>
          <p:nvPr/>
        </p:nvSpPr>
        <p:spPr bwMode="auto">
          <a:xfrm>
            <a:off x="7318273" y="5673633"/>
            <a:ext cx="1747837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fasrussia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8" name="Рисунок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11" y="3310467"/>
            <a:ext cx="790422" cy="75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054796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3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7285" y="1311940"/>
            <a:ext cx="4000528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Способы направления обращения по РНП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2091674">
            <a:off x="3969894" y="2486316"/>
            <a:ext cx="376203" cy="124537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991602">
            <a:off x="7829712" y="2519150"/>
            <a:ext cx="376203" cy="117971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38216" y="3643314"/>
            <a:ext cx="4137704" cy="245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на бумажном носителе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528048" y="3650912"/>
            <a:ext cx="4640620" cy="2451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в электронном виде - через ЕИС, а также по </a:t>
            </a:r>
            <a:r>
              <a:rPr lang="ru-RU" sz="2000" dirty="0" err="1" smtClean="0">
                <a:solidFill>
                  <a:schemeClr val="accent1">
                    <a:lumMod val="25000"/>
                  </a:schemeClr>
                </a:solidFill>
              </a:rPr>
              <a:t>эл.почте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>
            <a:off x="8137574" y="1705621"/>
            <a:ext cx="936104" cy="79208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193438" y="2135006"/>
            <a:ext cx="259119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1800" b="1" cap="none" spc="0" dirty="0" smtClean="0">
                <a:ln/>
                <a:solidFill>
                  <a:schemeClr val="accent4"/>
                </a:solidFill>
                <a:effectLst/>
              </a:rPr>
              <a:t>Обращение должно быть </a:t>
            </a:r>
            <a:r>
              <a:rPr lang="ru-RU" sz="1800" b="1" u="sng" cap="none" spc="0" dirty="0" smtClean="0">
                <a:ln/>
                <a:solidFill>
                  <a:schemeClr val="accent4"/>
                </a:solidFill>
                <a:effectLst/>
              </a:rPr>
              <a:t>подписано</a:t>
            </a:r>
            <a:r>
              <a:rPr lang="ru-RU" sz="1800" b="1" cap="none" spc="0" dirty="0" smtClean="0">
                <a:ln/>
                <a:solidFill>
                  <a:schemeClr val="accent4"/>
                </a:solidFill>
                <a:effectLst/>
              </a:rPr>
              <a:t> уполномоченным д/л З-ка (У.У., У.О.)</a:t>
            </a:r>
            <a:endParaRPr lang="ru-RU" sz="18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2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4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4298" y="1285860"/>
            <a:ext cx="4000528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Основания для включения в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РНП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3255321">
            <a:off x="3840704" y="2448998"/>
            <a:ext cx="376203" cy="132465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38810" y="2643182"/>
            <a:ext cx="571504" cy="9809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482668">
            <a:off x="7960501" y="2472395"/>
            <a:ext cx="376203" cy="128990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381092" y="3662948"/>
            <a:ext cx="2643206" cy="1702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расторжение контракта по решению суда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02959" y="4005064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Уклонение от заключения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024826" y="3650912"/>
            <a:ext cx="292895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односторонний отказ заказчика от исполнения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5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31521" y="1608875"/>
            <a:ext cx="2928958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Расторжение контракта по решению суда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917405" y="3340474"/>
            <a:ext cx="357190" cy="857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6844" y="4429132"/>
            <a:ext cx="7775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cs typeface="Andalus" pitchFamily="18" charset="-78"/>
              </a:rPr>
              <a:t>Наличие вступившего в силу решения суда о расторжении К. в связи с </a:t>
            </a:r>
            <a:r>
              <a:rPr lang="ru-RU" u="sng" dirty="0" smtClean="0">
                <a:solidFill>
                  <a:srgbClr val="C00000"/>
                </a:solidFill>
                <a:cs typeface="Andalus" pitchFamily="18" charset="-78"/>
              </a:rPr>
              <a:t>существенным нарушением условий К</a:t>
            </a:r>
            <a:r>
              <a:rPr lang="ru-RU" dirty="0" smtClean="0">
                <a:solidFill>
                  <a:srgbClr val="C00000"/>
                </a:solidFill>
                <a:cs typeface="Andalus" pitchFamily="18" charset="-78"/>
              </a:rPr>
              <a:t>.</a:t>
            </a:r>
            <a:endParaRPr lang="ru-RU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8256240" y="2204864"/>
            <a:ext cx="504056" cy="1008112"/>
          </a:xfrm>
          <a:prstGeom prst="leftBrace">
            <a:avLst>
              <a:gd name="adj1" fmla="val 8333"/>
              <a:gd name="adj2" fmla="val 50864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flipH="1">
            <a:off x="10810895" y="2204864"/>
            <a:ext cx="445369" cy="1008112"/>
          </a:xfrm>
          <a:prstGeom prst="leftBrace">
            <a:avLst>
              <a:gd name="adj1" fmla="val 8333"/>
              <a:gd name="adj2" fmla="val 50864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49385" y="2369792"/>
            <a:ext cx="20615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mbria" panose="02040503050406030204" pitchFamily="18" charset="0"/>
              </a:rPr>
              <a:t>В отсутствие сторон</a:t>
            </a:r>
            <a:endParaRPr lang="ru-RU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Знак запрета 7"/>
          <p:cNvSpPr/>
          <p:nvPr/>
        </p:nvSpPr>
        <p:spPr>
          <a:xfrm>
            <a:off x="9048328" y="4429132"/>
            <a:ext cx="2736304" cy="1728192"/>
          </a:xfrm>
          <a:prstGeom prst="noSmoking">
            <a:avLst/>
          </a:prstGeom>
          <a:solidFill>
            <a:schemeClr val="accent1">
              <a:alpha val="89000"/>
            </a:schemeClr>
          </a:solidFill>
          <a:effectLst>
            <a:outerShdw blurRad="1066800" dist="50800" dir="9300000" algn="ctr" rotWithShape="0">
              <a:srgbClr val="000000">
                <a:alpha val="57000"/>
              </a:srgbClr>
            </a:outerShdw>
            <a:reflection endPos="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>
                  <a:solidFill>
                    <a:schemeClr val="accent1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Мировое соглашение в суде – не РНП</a:t>
            </a:r>
            <a:endParaRPr lang="ru-RU" dirty="0">
              <a:ln w="0">
                <a:solidFill>
                  <a:schemeClr val="accent1">
                    <a:lumMod val="1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6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 от заключения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1464" y="2852936"/>
            <a:ext cx="6696744" cy="3600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 подписание контракта в установленный срок;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направление ПР за пределами срока (ПР можно направить 1 раз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(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ч.4 ст.83.2);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err="1" smtClean="0">
                <a:solidFill>
                  <a:schemeClr val="accent1">
                    <a:lumMod val="25000"/>
                  </a:schemeClr>
                </a:solidFill>
              </a:rPr>
              <a:t>непредоставление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обеспечения исполнения контракта (право З-ка уст-</a:t>
            </a:r>
            <a:r>
              <a:rPr lang="ru-RU" sz="2000" dirty="0" err="1" smtClean="0">
                <a:solidFill>
                  <a:schemeClr val="accent1">
                    <a:lumMod val="25000"/>
                  </a:schemeClr>
                </a:solidFill>
              </a:rPr>
              <a:t>ть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 ОИК при ЗК, ЗП (</a:t>
            </a:r>
            <a:r>
              <a:rPr lang="ru-RU" sz="2000" dirty="0" err="1" smtClean="0">
                <a:solidFill>
                  <a:schemeClr val="accent1">
                    <a:lumMod val="25000"/>
                  </a:schemeClr>
                </a:solidFill>
              </a:rPr>
              <a:t>искл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.), ЕП (</a:t>
            </a:r>
            <a:r>
              <a:rPr lang="ru-RU" sz="2000" dirty="0" err="1" smtClean="0">
                <a:solidFill>
                  <a:schemeClr val="accent1">
                    <a:lumMod val="25000"/>
                  </a:schemeClr>
                </a:solidFill>
              </a:rPr>
              <a:t>искл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.) (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</a:rPr>
              <a:t>до 31.12.2020г. можно без ОИК, если закупка по ст.30, за </a:t>
            </a:r>
            <a:r>
              <a:rPr lang="ru-RU" sz="2000" b="1" dirty="0" err="1" smtClean="0">
                <a:solidFill>
                  <a:schemeClr val="accent1">
                    <a:lumMod val="25000"/>
                  </a:schemeClr>
                </a:solidFill>
              </a:rPr>
              <a:t>искл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</a:rPr>
              <a:t>. наличия аванса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);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несоблюдение антидемпинговых мер;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отстранение по лек. ср. (ЖНВЛП) по п.2 ч.10, ч.11 ст.31.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8274497" y="1772816"/>
            <a:ext cx="3863752" cy="15841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Судеб.акт / обстоят-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непр.силы = не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 дней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Скругленная соединительная линия 8"/>
          <p:cNvCxnSpPr/>
          <p:nvPr/>
        </p:nvCxnSpPr>
        <p:spPr>
          <a:xfrm flipV="1">
            <a:off x="7538976" y="2780928"/>
            <a:ext cx="720080" cy="360040"/>
          </a:xfrm>
          <a:prstGeom prst="curvedConnector3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7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76894" y="1089755"/>
            <a:ext cx="423821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ИК (СМП + СОНО)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0085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Размер ОИК 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от цены заключаемого контракта (ч.6 ст.96);</a:t>
            </a:r>
          </a:p>
          <a:p>
            <a:pPr>
              <a:spcAft>
                <a:spcPts val="600"/>
              </a:spcAft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Свобода от ОИК при представлении инфы из Реестра контрактов </a:t>
            </a:r>
            <a:r>
              <a:rPr lang="ru-RU" sz="20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(3 исп. до даты ПЗ К. без неустоек с суммой цен не </a:t>
            </a:r>
            <a:r>
              <a:rPr lang="en-US" sz="20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&lt; </a:t>
            </a:r>
            <a:r>
              <a:rPr lang="ru-RU" sz="20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НМЦК) </a:t>
            </a: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ч.8.1 </a:t>
            </a: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ст.96)</a:t>
            </a: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274" y="928670"/>
            <a:ext cx="10972800" cy="1143000"/>
          </a:xfrm>
        </p:spPr>
        <p:txBody>
          <a:bodyPr/>
          <a:lstStyle/>
          <a:p>
            <a:r>
              <a:rPr lang="ru-RU" sz="3200" dirty="0" smtClean="0"/>
              <a:t>Статистика рассмотрения обращений в Новосибирском УФАС России за период январь 2020г. – 17.11.2020г.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61F2-C69A-4FE0-BF09-3CB2CA60421D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6" name="Овал 5"/>
          <p:cNvSpPr/>
          <p:nvPr/>
        </p:nvSpPr>
        <p:spPr>
          <a:xfrm>
            <a:off x="1166778" y="3714752"/>
            <a:ext cx="235745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268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224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97908" y="3714752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210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43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629038" y="3647114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38216" y="5214950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ООЗиК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8202" y="5357826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67768" y="5214950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31509" y="2250269"/>
            <a:ext cx="250033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Всего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480" y="5929330"/>
            <a:ext cx="58579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Включено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928425"/>
            <a:ext cx="10930014" cy="100013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/>
              <a:t>Административная ответственность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61F2-C69A-4FE0-BF09-3CB2CA60421D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31461" y="5587498"/>
            <a:ext cx="5152086" cy="505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сроков заключения контракта или уклонение от заключения контракта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6750342" y="5733256"/>
            <a:ext cx="785818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752184" y="2402700"/>
            <a:ext cx="43958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1 % (НМЦК): (не </a:t>
            </a:r>
            <a:r>
              <a:rPr lang="en-US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 5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en-US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&gt;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30)</a:t>
            </a:r>
            <a:r>
              <a:rPr lang="ru-RU" sz="1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(д/л)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</a:t>
            </a:r>
          </a:p>
          <a:p>
            <a:pPr algn="ctr"/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en-US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 5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0,</a:t>
            </a:r>
            <a:r>
              <a:rPr lang="en-US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en-US" sz="1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&gt;</a:t>
            </a:r>
            <a:r>
              <a:rPr lang="ru-RU" sz="1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300 </a:t>
            </a:r>
            <a:r>
              <a:rPr lang="ru-RU" sz="18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т.р</a:t>
            </a:r>
            <a:r>
              <a:rPr lang="ru-RU" sz="18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1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(ю/л)</a:t>
            </a:r>
            <a:endParaRPr lang="ru-RU" sz="1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6726703" y="4202563"/>
            <a:ext cx="785818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31461" y="2503455"/>
            <a:ext cx="5152086" cy="505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К. по результатам ОП с нарушением </a:t>
            </a:r>
            <a:r>
              <a:rPr lang="ru-RU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объявл.условий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условий заявки</a:t>
            </a:r>
            <a:endParaRPr lang="ru-RU" sz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750342" y="2671871"/>
            <a:ext cx="785818" cy="21431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31461" y="4004026"/>
            <a:ext cx="5152086" cy="5887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″ 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ru-RU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доп.расход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Б.С. / уменьшению Т., Р., У.</a:t>
            </a:r>
            <a:endParaRPr lang="ru-RU" sz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37072" y="5655747"/>
            <a:ext cx="43958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50 000 р. </a:t>
            </a:r>
            <a:r>
              <a:rPr lang="ru-RU" sz="1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(д/л)</a:t>
            </a:r>
            <a:endParaRPr lang="ru-RU" sz="1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7866" y="3997318"/>
            <a:ext cx="439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 </a:t>
            </a:r>
            <a:r>
              <a:rPr lang="ru-RU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размер </a:t>
            </a:r>
            <a:r>
              <a:rPr lang="ru-RU" sz="1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доп.расход</a:t>
            </a:r>
            <a:r>
              <a:rPr lang="ru-RU" sz="1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/ цен ТРУ объем которых уменьшен </a:t>
            </a:r>
          </a:p>
          <a:p>
            <a:pPr algn="ctr"/>
            <a:r>
              <a:rPr lang="ru-RU" sz="1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(д/л)</a:t>
            </a:r>
            <a:r>
              <a:rPr lang="ru-RU" sz="1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= </a:t>
            </a:r>
            <a:r>
              <a:rPr lang="ru-RU" sz="1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(ю/л)</a:t>
            </a:r>
            <a:endParaRPr lang="ru-RU" sz="1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74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blon2 [Режим совместимости]" id="{F4B70C62-B772-409F-AC77-DBFE13A3706C}" vid="{5EC8FC87-7EB0-428C-925B-92364F8091B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3364</TotalTime>
  <Words>972</Words>
  <Application>Microsoft Office PowerPoint</Application>
  <PresentationFormat>Широкоэкранный</PresentationFormat>
  <Paragraphs>155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ＭＳ Ｐゴシック</vt:lpstr>
      <vt:lpstr>ＭＳ Ｐゴシック</vt:lpstr>
      <vt:lpstr>Andalus</vt:lpstr>
      <vt:lpstr>Arial</vt:lpstr>
      <vt:lpstr>Cambria</vt:lpstr>
      <vt:lpstr>Cambria Math</vt:lpstr>
      <vt:lpstr>Cordia New</vt:lpstr>
      <vt:lpstr>Courier New</vt:lpstr>
      <vt:lpstr>Times New Roman</vt:lpstr>
      <vt:lpstr>Trebuchet MS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рассмотрения обращений в Новосибирском УФАС России за период январь 2020г. – 17.11.2020г.</vt:lpstr>
      <vt:lpstr>Административная ответственность</vt:lpstr>
      <vt:lpstr>Основание включения в РНП</vt:lpstr>
      <vt:lpstr>Презентация PowerPoint</vt:lpstr>
      <vt:lpstr>Презентация PowerPoint</vt:lpstr>
      <vt:lpstr>Административная ответственность</vt:lpstr>
      <vt:lpstr>Основание включения в РНП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Вялых Надежда Сергеевна</dc:creator>
  <cp:lastModifiedBy>Алхан Мохуббат-оглы Заргаров</cp:lastModifiedBy>
  <cp:revision>358</cp:revision>
  <cp:lastPrinted>2019-11-12T17:00:22Z</cp:lastPrinted>
  <dcterms:created xsi:type="dcterms:W3CDTF">2017-06-02T07:24:45Z</dcterms:created>
  <dcterms:modified xsi:type="dcterms:W3CDTF">2020-11-17T10:15:13Z</dcterms:modified>
</cp:coreProperties>
</file>