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49" r:id="rId4"/>
    <p:sldId id="326" r:id="rId5"/>
    <p:sldId id="328" r:id="rId6"/>
    <p:sldId id="347" r:id="rId7"/>
    <p:sldId id="330" r:id="rId8"/>
    <p:sldId id="348" r:id="rId9"/>
    <p:sldId id="331" r:id="rId10"/>
    <p:sldId id="323" r:id="rId11"/>
  </p:sldIdLst>
  <p:sldSz cx="12192000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AE4E9B9-F535-433F-A867-A8519E3FCE2C}">
          <p14:sldIdLst>
            <p14:sldId id="256"/>
            <p14:sldId id="340"/>
            <p14:sldId id="326"/>
            <p14:sldId id="328"/>
          </p14:sldIdLst>
        </p14:section>
        <p14:section name="Раздел без заголовка" id="{8965AA9A-0678-4134-8CDD-C9819EA33247}">
          <p14:sldIdLst>
            <p14:sldId id="330"/>
            <p14:sldId id="333"/>
            <p14:sldId id="331"/>
            <p14:sldId id="334"/>
            <p14:sldId id="342"/>
            <p14:sldId id="337"/>
            <p14:sldId id="345"/>
            <p14:sldId id="338"/>
            <p14:sldId id="3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2B7D2B"/>
    <a:srgbClr val="008080"/>
    <a:srgbClr val="0033CC"/>
    <a:srgbClr val="FF4B4B"/>
    <a:srgbClr val="FF7C80"/>
    <a:srgbClr val="FF3300"/>
    <a:srgbClr val="FFCC00"/>
    <a:srgbClr val="333399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4" autoAdjust="0"/>
    <p:restoredTop sz="94434" autoAdjust="0"/>
  </p:normalViewPr>
  <p:slideViewPr>
    <p:cSldViewPr>
      <p:cViewPr varScale="1">
        <p:scale>
          <a:sx n="86" d="100"/>
          <a:sy n="86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A6E59-350C-4596-B466-923B7958FD99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F9DBB-2BB0-4179-8133-2D3F601C98B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2000" dirty="0" smtClean="0"/>
            <a:t>Нарушение порядка расторжения контракта в случае одностороннего отказа от исполнения контракта -</a:t>
          </a:r>
        </a:p>
        <a:p>
          <a:r>
            <a:rPr lang="ru-RU" sz="2000" dirty="0" smtClean="0"/>
            <a:t>влечет наложение административного штрафа на должностных лиц в размере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dirty="0" smtClean="0"/>
            <a:t> рублей; на юридических лиц -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двухсот тысяч</a:t>
          </a:r>
          <a:r>
            <a:rPr lang="ru-RU" sz="2000" dirty="0" smtClean="0"/>
            <a:t> рублей.</a:t>
          </a:r>
        </a:p>
        <a:p>
          <a:pPr rtl="0"/>
          <a:endParaRPr lang="ru-RU" sz="2000" dirty="0"/>
        </a:p>
      </dgm:t>
    </dgm:pt>
    <dgm:pt modelId="{73AA13CC-B5C5-45AC-B42B-17937EF5BAE2}" type="parTrans" cxnId="{D5572F63-A13C-480F-B845-C1623FCCE7A3}">
      <dgm:prSet/>
      <dgm:spPr/>
      <dgm:t>
        <a:bodyPr/>
        <a:lstStyle/>
        <a:p>
          <a:endParaRPr lang="ru-RU"/>
        </a:p>
      </dgm:t>
    </dgm:pt>
    <dgm:pt modelId="{4E032B0A-84E9-4F62-A67C-FA3DB45BD3E1}" type="sibTrans" cxnId="{D5572F63-A13C-480F-B845-C1623FCCE7A3}">
      <dgm:prSet/>
      <dgm:spPr/>
      <dgm:t>
        <a:bodyPr/>
        <a:lstStyle/>
        <a:p>
          <a:endParaRPr lang="ru-RU"/>
        </a:p>
      </dgm:t>
    </dgm:pt>
    <dgm:pt modelId="{CD3E14F7-2AB9-491D-8AED-66F351B1B21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2000" dirty="0" smtClean="0"/>
            <a:t>Нарушение сроков заключения контракта или уклонение от заключения контракта -</a:t>
          </a:r>
        </a:p>
        <a:p>
          <a:r>
            <a:rPr lang="ru-RU" sz="2000" dirty="0" smtClean="0"/>
            <a:t>влечет наложение административного штрафа на должностных лиц в размере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dirty="0" smtClean="0"/>
            <a:t> рублей.</a:t>
          </a:r>
        </a:p>
        <a:p>
          <a:pPr marL="0" indent="0" rtl="0"/>
          <a:endParaRPr lang="ru-RU" sz="2000" dirty="0"/>
        </a:p>
      </dgm:t>
    </dgm:pt>
    <dgm:pt modelId="{D44CB275-3DA5-4F52-87D5-9207921FD645}" type="parTrans" cxnId="{44FE4BB1-D972-4A13-A97D-65866E7A7DC1}">
      <dgm:prSet/>
      <dgm:spPr/>
      <dgm:t>
        <a:bodyPr/>
        <a:lstStyle/>
        <a:p>
          <a:endParaRPr lang="ru-RU"/>
        </a:p>
      </dgm:t>
    </dgm:pt>
    <dgm:pt modelId="{38576D2E-70A1-4418-B731-53DFAFB0FE27}" type="sibTrans" cxnId="{44FE4BB1-D972-4A13-A97D-65866E7A7DC1}">
      <dgm:prSet/>
      <dgm:spPr/>
      <dgm:t>
        <a:bodyPr/>
        <a:lstStyle/>
        <a:p>
          <a:endParaRPr lang="ru-RU"/>
        </a:p>
      </dgm:t>
    </dgm:pt>
    <dgm:pt modelId="{DC428D15-7601-429D-A7B9-115F4EEE7CA6}" type="pres">
      <dgm:prSet presAssocID="{51FA6E59-350C-4596-B466-923B7958FD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396A2-A5E2-49FE-AC56-D122F84605D3}" type="pres">
      <dgm:prSet presAssocID="{E25F9DBB-2BB0-4179-8133-2D3F601C98B1}" presName="node" presStyleLbl="node1" presStyleIdx="0" presStyleCnt="2" custAng="0" custScaleX="91646" custLinFactX="139313" custLinFactNeighborX="200000" custLinFactNeighborY="26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FF97A-BAD7-4584-8882-860188CE23EA}" type="pres">
      <dgm:prSet presAssocID="{4E032B0A-84E9-4F62-A67C-FA3DB45BD3E1}" presName="sibTrans" presStyleCnt="0"/>
      <dgm:spPr/>
    </dgm:pt>
    <dgm:pt modelId="{8ADE4AC6-A530-4122-83AB-12A344B4DE47}" type="pres">
      <dgm:prSet presAssocID="{CD3E14F7-2AB9-491D-8AED-66F351B1B215}" presName="node" presStyleLbl="node1" presStyleIdx="1" presStyleCnt="2" custScaleX="87027" custLinFactX="-100000" custLinFactNeighborX="-127579" custLinFactNeighborY="-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D51F09-1B2A-4917-8A24-60399B88835C}" type="presOf" srcId="{CD3E14F7-2AB9-491D-8AED-66F351B1B215}" destId="{8ADE4AC6-A530-4122-83AB-12A344B4DE47}" srcOrd="0" destOrd="0" presId="urn:microsoft.com/office/officeart/2005/8/layout/hList6"/>
    <dgm:cxn modelId="{D5572F63-A13C-480F-B845-C1623FCCE7A3}" srcId="{51FA6E59-350C-4596-B466-923B7958FD99}" destId="{E25F9DBB-2BB0-4179-8133-2D3F601C98B1}" srcOrd="0" destOrd="0" parTransId="{73AA13CC-B5C5-45AC-B42B-17937EF5BAE2}" sibTransId="{4E032B0A-84E9-4F62-A67C-FA3DB45BD3E1}"/>
    <dgm:cxn modelId="{D9655324-EEAF-4F2E-B128-F8BCD13C34E4}" type="presOf" srcId="{E25F9DBB-2BB0-4179-8133-2D3F601C98B1}" destId="{9DC396A2-A5E2-49FE-AC56-D122F84605D3}" srcOrd="0" destOrd="0" presId="urn:microsoft.com/office/officeart/2005/8/layout/hList6"/>
    <dgm:cxn modelId="{44FE4BB1-D972-4A13-A97D-65866E7A7DC1}" srcId="{51FA6E59-350C-4596-B466-923B7958FD99}" destId="{CD3E14F7-2AB9-491D-8AED-66F351B1B215}" srcOrd="1" destOrd="0" parTransId="{D44CB275-3DA5-4F52-87D5-9207921FD645}" sibTransId="{38576D2E-70A1-4418-B731-53DFAFB0FE27}"/>
    <dgm:cxn modelId="{02B79ABF-6E8F-4D8E-BCB5-4E5BFA8D641F}" type="presOf" srcId="{51FA6E59-350C-4596-B466-923B7958FD99}" destId="{DC428D15-7601-429D-A7B9-115F4EEE7CA6}" srcOrd="0" destOrd="0" presId="urn:microsoft.com/office/officeart/2005/8/layout/hList6"/>
    <dgm:cxn modelId="{068601F5-1C40-4689-9E60-A17C4B10FEE3}" type="presParOf" srcId="{DC428D15-7601-429D-A7B9-115F4EEE7CA6}" destId="{9DC396A2-A5E2-49FE-AC56-D122F84605D3}" srcOrd="0" destOrd="0" presId="urn:microsoft.com/office/officeart/2005/8/layout/hList6"/>
    <dgm:cxn modelId="{CC864D74-7009-43D7-94C5-1BB24F800CF2}" type="presParOf" srcId="{DC428D15-7601-429D-A7B9-115F4EEE7CA6}" destId="{399FF97A-BAD7-4584-8882-860188CE23EA}" srcOrd="1" destOrd="0" presId="urn:microsoft.com/office/officeart/2005/8/layout/hList6"/>
    <dgm:cxn modelId="{07BD9E32-9832-4C06-A12F-EC806D9C1E6B}" type="presParOf" srcId="{DC428D15-7601-429D-A7B9-115F4EEE7CA6}" destId="{8ADE4AC6-A530-4122-83AB-12A344B4DE47}" srcOrd="2" destOrd="0" presId="urn:microsoft.com/office/officeart/2005/8/layout/h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37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EF460467-EED3-4125-A7DE-839F10493318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37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A2D61E3-A549-49D0-BBFD-3208878BD9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28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37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1925" y="511175"/>
            <a:ext cx="45243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025"/>
            <a:ext cx="7942240" cy="305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37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ea typeface="MS PGothic" panose="020B0600070205080204" pitchFamily="34" charset="-128"/>
              </a:defRPr>
            </a:lvl1pPr>
          </a:lstStyle>
          <a:p>
            <a:fld id="{70259B18-83ED-462B-A6C2-BDF8EF2E39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771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1925" y="511175"/>
            <a:ext cx="4524375" cy="2546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9B18-83ED-462B-A6C2-BDF8EF2E3927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208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82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BED2F-5E71-4968-8224-5A877A2D54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1061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A1DD-BF38-4D9E-A7BB-8A9DA65A4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9756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474E9-4D7B-446E-B97E-B6A83AED3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98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2384D-E9E3-45FF-95BC-088679D59A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5979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B1A5E-DC15-4BEE-ADB8-B7F00B14C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3261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061F2-C69A-4FE0-BF09-3CB2CA6042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3511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1C58C-0C10-4969-8099-B523BC6BE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521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3E62-BAED-48A6-A1ED-5FB422CCD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560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7F0BD-134D-487E-9903-14866E163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0008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77C7-0908-497B-9A36-4FEDEEFF4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412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F1225-3986-4482-A156-CEDB24FA69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0339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01DCA-CFE7-4035-899E-34E450B17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28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899C8-8A2C-4FE2-BC59-4A9E72A4A1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144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fld id="{EFEDF892-865A-44AE-B93F-80EF769AC3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9"/>
          <p:cNvSpPr>
            <a:spLocks noChangeArrowheads="1"/>
          </p:cNvSpPr>
          <p:nvPr/>
        </p:nvSpPr>
        <p:spPr bwMode="auto">
          <a:xfrm>
            <a:off x="1703512" y="3068960"/>
            <a:ext cx="896448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sz="3000" b="1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2784478" y="1989141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8080"/>
                </a:solidFill>
                <a:latin typeface="Cambria" panose="02040503050406030204" pitchFamily="18" charset="0"/>
                <a:ea typeface="MS PGothic" panose="020B0600070205080204" pitchFamily="34" charset="-128"/>
                <a:cs typeface="Cordia New" panose="020B0304020202020204" pitchFamily="34" charset="-34"/>
              </a:rPr>
              <a:t>Управление ФАС России по НСО</a:t>
            </a:r>
            <a:endParaRPr lang="en-US" altLang="ru-RU" b="1" dirty="0">
              <a:solidFill>
                <a:srgbClr val="008080"/>
              </a:solidFill>
              <a:latin typeface="Cambria" panose="02040503050406030204" pitchFamily="18" charset="0"/>
              <a:ea typeface="MS PGothic" panose="020B0600070205080204" pitchFamily="34" charset="-128"/>
              <a:cs typeface="Cordia New" panose="020B0304020202020204" pitchFamily="34" charset="-3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3432" y="3359604"/>
            <a:ext cx="10297144" cy="1477328"/>
          </a:xfrm>
          <a:prstGeom prst="rect">
            <a:avLst/>
          </a:prstGeom>
          <a:effectLst>
            <a:glow rad="127000">
              <a:schemeClr val="accent1">
                <a:alpha val="38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Реестр недобросовестных поставщиков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(РНП)</a:t>
            </a:r>
            <a:endParaRPr lang="en-US" altLang="ru-RU" sz="40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8168" y="5334369"/>
            <a:ext cx="42665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Заместитель </a:t>
            </a:r>
            <a:r>
              <a:rPr lang="ru-RU" sz="1600" b="1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начальника отдела контроля закупок</a:t>
            </a:r>
            <a:endParaRPr lang="ru-RU" sz="1600" b="1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600" b="1" i="1" dirty="0" err="1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Алхан</a:t>
            </a:r>
            <a:r>
              <a:rPr lang="ru-RU" sz="1600" b="1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 Заргаров</a:t>
            </a:r>
            <a:endParaRPr lang="ru-RU" sz="1600" b="1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endParaRPr lang="ru-RU" sz="1600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600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2018</a:t>
            </a:r>
            <a:endParaRPr lang="ru-RU" sz="1600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495056" y="2701032"/>
            <a:ext cx="73453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СПАСИБО ЗА ВНИМАНИЕ!</a:t>
            </a:r>
            <a:r>
              <a:rPr lang="en-US" altLang="ru-RU" sz="2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/>
            </a:r>
            <a:br>
              <a:rPr lang="en-US" altLang="ru-RU" sz="2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</a:br>
            <a:endParaRPr lang="ru-RU" altLang="ru-RU" sz="2000" b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51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2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7636419" y="996290"/>
            <a:ext cx="28083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1026" y="3071810"/>
            <a:ext cx="4857784" cy="19288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</a:rPr>
              <a:t>По ФЗ № 44-ФЗ «О контрактной системе в сфере закупок товаров, работ, услуг обеспечения для государственных и муниципальных нужд»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1424" y="995047"/>
            <a:ext cx="105131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РНП</a:t>
            </a:r>
          </a:p>
          <a:p>
            <a:pPr algn="ctr"/>
            <a:endParaRPr lang="ru-RU" b="1" i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53256" y="3286124"/>
            <a:ext cx="457203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</a:rPr>
              <a:t>По ФЗ № 223-ФЗ «О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xmlns="" val="1805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274" y="928670"/>
            <a:ext cx="10972800" cy="1143000"/>
          </a:xfrm>
        </p:spPr>
        <p:txBody>
          <a:bodyPr/>
          <a:lstStyle/>
          <a:p>
            <a:r>
              <a:rPr lang="ru-RU" sz="3600" dirty="0" smtClean="0"/>
              <a:t>Статистика рассмотрения обращений в Новосибирском УФАС России за 2018г.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61F2-C69A-4FE0-BF09-3CB2CA60421D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6" name="Овал 5"/>
          <p:cNvSpPr/>
          <p:nvPr/>
        </p:nvSpPr>
        <p:spPr>
          <a:xfrm>
            <a:off x="1166778" y="3714752"/>
            <a:ext cx="235745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178</a:t>
            </a:r>
          </a:p>
        </p:txBody>
      </p:sp>
      <p:sp>
        <p:nvSpPr>
          <p:cNvPr id="7" name="Овал 6"/>
          <p:cNvSpPr/>
          <p:nvPr/>
        </p:nvSpPr>
        <p:spPr>
          <a:xfrm>
            <a:off x="4952992" y="3786190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122</a:t>
            </a:r>
          </a:p>
        </p:txBody>
      </p:sp>
      <p:sp>
        <p:nvSpPr>
          <p:cNvPr id="8" name="Овал 7"/>
          <p:cNvSpPr/>
          <p:nvPr/>
        </p:nvSpPr>
        <p:spPr>
          <a:xfrm>
            <a:off x="8667768" y="3643314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38216" y="5214950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ООЗиК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95868" y="5357826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67768" y="5214950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81554" y="2285992"/>
            <a:ext cx="250033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Всего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480" y="6000768"/>
            <a:ext cx="58579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Включено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5549" y="48283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4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7636419" y="996290"/>
            <a:ext cx="28083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38216" y="2857496"/>
            <a:ext cx="9682272" cy="30162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ru-RU" altLang="ru-RU" sz="2000" dirty="0" smtClean="0">
                <a:latin typeface="Cambria" panose="02040503050406030204" pitchFamily="18" charset="0"/>
              </a:rPr>
              <a:t>Сведения, предусмотренные  ч.3 ст.104 ФЗ № 44-ФЗ: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самом лице (победитель закупки, поставщик, подрядчик, исполнитель);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учредителях, об исполнительном органе лица;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закупке, контракте;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объекте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идентификационном коде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основаниях и дате расторжения контракта;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дату включения сведений в РНП.</a:t>
            </a:r>
            <a:endParaRPr lang="ru-RU" altLang="ru-RU" sz="2000" dirty="0"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2860" y="1357298"/>
            <a:ext cx="4000528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РНП </a:t>
            </a:r>
          </a:p>
          <a:p>
            <a:pPr algn="ctr"/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содержит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5549" y="48283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5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4298" y="1285860"/>
            <a:ext cx="4000528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Основания для включения в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РНП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3255321">
            <a:off x="3840704" y="2448998"/>
            <a:ext cx="376203" cy="132465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38810" y="2643182"/>
            <a:ext cx="571504" cy="9809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482668">
            <a:off x="7960501" y="2472395"/>
            <a:ext cx="376203" cy="128990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38216" y="3643314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расторжение контракта по решению суда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38678" y="4000504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Уклонение от заключения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310578" y="3500438"/>
            <a:ext cx="285752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односторонний отказ З. от исполнения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6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6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2714620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Расторжение контракта по решению суда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7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 от заключения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0085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 подписание контракта в установленный срок;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непредставление обеспечения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несоблюдение антидемпинговых мер;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уклонение от заключения К. заказчиком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8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Односторонний отказ заказчика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0085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Необходимо учитывать: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оценку действий сторон при исполнении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специфику процедуры одностороннего отказа заказчика от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действия сторон после уведомления об одностороннем отказе от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Административная ответственность заказчика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9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AutoShape 2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866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577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288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5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288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577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051544806"/>
              </p:ext>
            </p:extLst>
          </p:nvPr>
        </p:nvGraphicFramePr>
        <p:xfrm>
          <a:off x="1775523" y="1637210"/>
          <a:ext cx="8784975" cy="4942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42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hablon2 [Режим совместимости]" id="{F4B70C62-B772-409F-AC77-DBFE13A3706C}" vid="{5EC8FC87-7EB0-428C-925B-92364F8091B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ФАС_ПРЕЗА</Template>
  <TotalTime>1799</TotalTime>
  <Words>317</Words>
  <Application>Microsoft Office PowerPoint</Application>
  <PresentationFormat>Произвольный</PresentationFormat>
  <Paragraphs>72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Статистика рассмотрения обращений в Новосибирском УФАС России за 2018г.</vt:lpstr>
      <vt:lpstr>Слайд 4</vt:lpstr>
      <vt:lpstr>Слайд 5</vt:lpstr>
      <vt:lpstr>Основание включения в РНП</vt:lpstr>
      <vt:lpstr>Основание включения в РНП</vt:lpstr>
      <vt:lpstr>Основание включения в РНП</vt:lpstr>
      <vt:lpstr>Административная ответственность заказчика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Вялых Надежда Сергеевна</dc:creator>
  <cp:lastModifiedBy>Заргаров</cp:lastModifiedBy>
  <cp:revision>256</cp:revision>
  <cp:lastPrinted>2017-09-15T14:21:25Z</cp:lastPrinted>
  <dcterms:created xsi:type="dcterms:W3CDTF">2017-06-02T07:24:45Z</dcterms:created>
  <dcterms:modified xsi:type="dcterms:W3CDTF">2018-11-20T10:36:31Z</dcterms:modified>
</cp:coreProperties>
</file>