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6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diagrams/drawing3.xml" ContentType="application/vnd.ms-office.drawingml.diagramDrawing+xml"/>
  <Override PartName="/ppt/charts/style1.xml" ContentType="application/vnd.ms-office.chartstyl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olors17.xml" ContentType="application/vnd.ms-office.chartcolorstyle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charts/style8.xml" ContentType="application/vnd.ms-office.chartstyl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charts/style19.xml" ContentType="application/vnd.ms-office.chartstyle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rawings/drawing6.xml" ContentType="application/vnd.openxmlformats-officedocument.drawingml.chartshape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charts/style4.xml" ContentType="application/vnd.ms-office.chartstyle+xml"/>
  <Override PartName="/ppt/charts/style17.xml" ContentType="application/vnd.ms-office.chartstyle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diagrams/quickStyle4.xml" ContentType="application/vnd.openxmlformats-officedocument.drawingml.diagramStyle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8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olors4.xml" ContentType="application/vnd.ms-office.chartcolorstyle+xml"/>
  <Default Extension="rels" ContentType="application/vnd.openxmlformats-package.relationships+xml"/>
  <Override PartName="/ppt/charts/chart15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charts/style7.xml" ContentType="application/vnd.ms-office.chartstyle+xml"/>
  <Override PartName="/ppt/charts/colors10.xml" ContentType="application/vnd.ms-office.chartcolorstyl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charts/style18.xml" ContentType="application/vnd.ms-office.chart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iagrams/drawing5.xml" ContentType="application/vnd.ms-office.drawingml.diagramDrawing+xml"/>
  <Override PartName="/ppt/charts/style3.xml" ContentType="application/vnd.ms-office.chartstyl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charts/colors9.xml" ContentType="application/vnd.ms-office.chartcolorstyle+xml"/>
  <Override PartName="/ppt/charts/style14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olors19.xml" ContentType="application/vnd.ms-office.chartcolorstyle+xml"/>
  <Override PartName="/ppt/diagrams/drawing1.xml" ContentType="application/vnd.ms-office.drawingml.diagramDrawing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olors5.xml" ContentType="application/vnd.ms-office.chartcolorstyle+xml"/>
  <Override PartName="/ppt/charts/style10.xml" ContentType="application/vnd.ms-office.chartstyle+xml"/>
  <Override PartName="/ppt/charts/colors1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40" r:id="rId2"/>
    <p:sldId id="551" r:id="rId3"/>
    <p:sldId id="553" r:id="rId4"/>
    <p:sldId id="581" r:id="rId5"/>
    <p:sldId id="566" r:id="rId6"/>
    <p:sldId id="565" r:id="rId7"/>
    <p:sldId id="575" r:id="rId8"/>
    <p:sldId id="577" r:id="rId9"/>
    <p:sldId id="585" r:id="rId10"/>
    <p:sldId id="592" r:id="rId11"/>
    <p:sldId id="586" r:id="rId12"/>
    <p:sldId id="587" r:id="rId13"/>
    <p:sldId id="593" r:id="rId14"/>
    <p:sldId id="588" r:id="rId15"/>
    <p:sldId id="583" r:id="rId16"/>
    <p:sldId id="590" r:id="rId17"/>
    <p:sldId id="591" r:id="rId18"/>
    <p:sldId id="589" r:id="rId19"/>
    <p:sldId id="578" r:id="rId20"/>
    <p:sldId id="579" r:id="rId21"/>
    <p:sldId id="580" r:id="rId22"/>
    <p:sldId id="541" r:id="rId23"/>
  </p:sldIdLst>
  <p:sldSz cx="9144000" cy="6858000" type="screen4x3"/>
  <p:notesSz cx="9926638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80"/>
    <a:srgbClr val="333399"/>
    <a:srgbClr val="0033CC"/>
    <a:srgbClr val="FF3300"/>
    <a:srgbClr val="993300"/>
    <a:srgbClr val="FF0066"/>
    <a:srgbClr val="FFCC00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76788" autoAdjust="0"/>
  </p:normalViewPr>
  <p:slideViewPr>
    <p:cSldViewPr>
      <p:cViewPr varScale="1">
        <p:scale>
          <a:sx n="69" d="100"/>
          <a:sy n="69" d="100"/>
        </p:scale>
        <p:origin x="-21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Relationship Id="rId4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5.xlsx"/><Relationship Id="rId4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6.xlsx"/><Relationship Id="rId4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7.xlsx"/><Relationship Id="rId4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8.xlsx"/><Relationship Id="rId4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9.xlsx"/><Relationship Id="rId4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на действия банков и страховщиков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4338966853728085E-3"/>
                  <c:y val="-2.60703093663026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471173482982523E-2"/>
                  <c:y val="-3.38914021761934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338966853727977E-2"/>
                  <c:y val="-2.34632784296723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11 месяцев 2018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162</c:v>
                </c:pt>
                <c:pt idx="1">
                  <c:v>148</c:v>
                </c:pt>
                <c:pt idx="2">
                  <c:v>168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навязывание договора страхования при оформлении кредитного договора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2942346965964918E-2"/>
                  <c:y val="-2.08562474930421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338966853727977E-2"/>
                  <c:y val="-2.86773403029329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497922134733164E-2"/>
                  <c:y val="-2.08562474930421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11 месяцев 2018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145</c:v>
                </c:pt>
                <c:pt idx="1">
                  <c:v>122</c:v>
                </c:pt>
                <c:pt idx="2">
                  <c:v>130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отказ в приеме полисов неаккредитованных страховщиков</c:v>
                </c:pt>
              </c:strCache>
            </c:strRef>
          </c:tx>
          <c:spPr>
            <a:solidFill>
              <a:schemeClr val="accent5">
                <a:lumMod val="2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8640656909846461E-2"/>
                  <c:y val="-2.34632784296723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338966853728085E-2"/>
                  <c:y val="-1.82492165564118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942346965965053E-2"/>
                  <c:y val="-2.08562474930421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11 месяцев 2018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/>
        <c:shape val="box"/>
        <c:axId val="103811328"/>
        <c:axId val="103821312"/>
        <c:axId val="0"/>
      </c:bar3DChart>
      <c:catAx>
        <c:axId val="1038113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3821312"/>
        <c:crosses val="autoZero"/>
        <c:auto val="1"/>
        <c:lblAlgn val="ctr"/>
        <c:lblOffset val="100"/>
      </c:catAx>
      <c:valAx>
        <c:axId val="103821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1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45639956300414"/>
          <c:w val="0.99858439396525933"/>
          <c:h val="0.1465389508896955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085604987964858E-2"/>
          <c:y val="8.9090204892970676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2">
                  <a:tint val="77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accent2">
                  <a:tint val="6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-0.12296393168054709"/>
                  <c:y val="-8.826798278625523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15%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492"/>
                        <a:gd name="adj2" fmla="val 15218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760953185495112"/>
                      <c:h val="0.1371238887850183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6893175391413545E-3"/>
                  <c:y val="-9.859571030667385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7410"/>
                        <a:gd name="adj2" fmla="val 107950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467458542342257"/>
                      <c:h val="0.1384546301489822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2056478610178123E-2"/>
                  <c:y val="4.428596889364193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25%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7271"/>
                        <a:gd name="adj2" fmla="val -158570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796667246616204"/>
                      <c:h val="0.12812550437135153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1187221995363583"/>
                  <c:y val="-6.604039199041505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24524"/>
                        <a:gd name="adj2" fmla="val -6631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984714847639617"/>
                      <c:h val="0.147441842234488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8.5705361878030351E-2"/>
                  <c:y val="-0.1912711995768474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9726"/>
                        <a:gd name="adj2" fmla="val 15709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977817978295913"/>
                      <c:h val="0.1305656629576895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4054103652217356"/>
                  <c:y val="1.870455500139034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9943968651"/>
                      <c:h val="8.672418863280381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2750093850632443"/>
                  <c:y val="-0.106151418741828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81623354843"/>
                      <c:h val="0.10715094704295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2.3112003210338867E-2"/>
                  <c:y val="-6.511336474917615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35</c:v>
                </c:pt>
                <c:pt idx="4">
                  <c:v>40</c:v>
                </c:pt>
                <c:pt idx="6">
                  <c:v>40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445314149367018E-2"/>
          <c:y val="8.0316295973538884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-4.6654626154695913E-2"/>
                  <c:y val="-3.848068481507396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30%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48095"/>
                        <a:gd name="adj2" fmla="val 13595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726425321193568"/>
                      <c:h val="0.1474817880591770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0582220521275111E-2"/>
                  <c:y val="-0.2331390515297008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40%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5100"/>
                        <a:gd name="adj2" fmla="val 11724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71167667805707"/>
                      <c:h val="0.156862112217423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5962122843412804E-2"/>
                  <c:y val="-4.040843515632870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45%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5775"/>
                        <a:gd name="adj2" fmla="val -12270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928097413647765"/>
                      <c:h val="0.1439223392997952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3.0028616272807541E-3"/>
                  <c:y val="-8.784222718860882E-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9735"/>
                        <a:gd name="adj2" fmla="val -13250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96162147584198"/>
                      <c:h val="0.1477216177678268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7354116672045228E-2"/>
                  <c:y val="-2.48412339171638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9497"/>
                        <a:gd name="adj2" fmla="val -54766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217601438062837"/>
                      <c:h val="0.154518971878230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2.6031175008067849E-2"/>
                  <c:y val="1.76850680681231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4227"/>
                        <a:gd name="adj2" fmla="val 204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186037656295198"/>
                      <c:h val="0.138075889027019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9.960750545049081E-2"/>
                  <c:y val="-1.191809075530399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29818"/>
                        <a:gd name="adj2" fmla="val 106516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33557808454004"/>
                      <c:h val="0.1564367924104315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30</c:v>
                </c:pt>
                <c:pt idx="1">
                  <c:v>40</c:v>
                </c:pt>
                <c:pt idx="2">
                  <c:v>45</c:v>
                </c:pt>
                <c:pt idx="3">
                  <c:v>55</c:v>
                </c:pt>
                <c:pt idx="4">
                  <c:v>60</c:v>
                </c:pt>
                <c:pt idx="5">
                  <c:v>70</c:v>
                </c:pt>
                <c:pt idx="6">
                  <c:v>85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224295654762292E-2"/>
          <c:y val="8.4157767617915852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8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0.11392455919551603"/>
                  <c:y val="-1.859481197585712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6%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7367"/>
                        <a:gd name="adj2" fmla="val 9390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435149855823839"/>
                      <c:h val="0.1078783196424887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4794670812569784E-2"/>
                  <c:y val="7.201964285058594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6561"/>
                        <a:gd name="adj2" fmla="val 3951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74619184689055"/>
                      <c:h val="0.1153517531662177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6241073367699885E-2"/>
                  <c:y val="-8.76074793854391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25%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3527"/>
                        <a:gd name="adj2" fmla="val -3849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222520573783926"/>
                      <c:h val="0.11434198681908914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9300305386903666E-2"/>
                  <c:y val="2.220398523001348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6756"/>
                        <a:gd name="adj2" fmla="val -15318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7028384773723962"/>
                      <c:h val="0.1131935364785507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9.4966550831952906E-2"/>
                  <c:y val="2.072564988848383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2316"/>
                        <a:gd name="adj2" fmla="val -170454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255074973839394"/>
                      <c:h val="0.1041364266360262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3.461219308403584E-2"/>
                  <c:y val="1.797209139983957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5161"/>
                        <a:gd name="adj2" fmla="val -14434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31182248163705"/>
                      <c:h val="0.104721102534923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1.1662763046669423E-2"/>
                  <c:y val="-0.1311306081642265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4974"/>
                        <a:gd name="adj2" fmla="val 94776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6163176978850655"/>
                      <c:h val="0.1179491829083699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5.8313241284121868E-3"/>
                  <c:y val="-5.97987968043258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4583"/>
                        <a:gd name="adj2" fmla="val 11250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7025684916568443"/>
                      <c:h val="0.1122507112850639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3.6990800450812281E-2"/>
                  <c:y val="-4.683174131096590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C09667-AE4A-43C1-9E5D-AB25E1ACAAD6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6346"/>
                        <a:gd name="adj2" fmla="val 14599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050732519917183"/>
                      <c:h val="0.1184841472332543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6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60-62</c:v>
                </c:pt>
                <c:pt idx="7">
                  <c:v>71-74</c:v>
                </c:pt>
                <c:pt idx="8">
                  <c:v>81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262303979121107"/>
          <c:y val="8.0316314849279702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1.5780668169788622E-2"/>
                  <c:y val="-2.474987494823387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1868"/>
                        <a:gd name="adj2" fmla="val 12491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766460848438327"/>
                      <c:h val="0.1173899277007295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3819080520141785E-2"/>
                  <c:y val="5.042551134724158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30%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7518"/>
                        <a:gd name="adj2" fmla="val 4437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71283253546655"/>
                      <c:h val="0.1153517531662177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351591108300724E-2"/>
                  <c:y val="-3.519296987958783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40%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1323"/>
                        <a:gd name="adj2" fmla="val -2073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7310557463651599"/>
                      <c:h val="0.1287397014424547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7493972385236561E-2"/>
                  <c:y val="0.1070488585079063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0801"/>
                        <a:gd name="adj2" fmla="val -20816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861455176613518"/>
                      <c:h val="0.115465581372621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4767954624033422"/>
                  <c:y val="6.48382926349489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308"/>
                        <a:gd name="adj2" fmla="val -186436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165485817660493"/>
                      <c:h val="0.1209643593435021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2.0576571717308513E-2"/>
                  <c:y val="2.76540402093196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4616"/>
                        <a:gd name="adj2" fmla="val -219962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68477407250446"/>
                      <c:h val="0.1067465667238067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1.2124906776856105E-2"/>
                  <c:y val="-0.1046891854447900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48876"/>
                        <a:gd name="adj2" fmla="val 16677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8544520179359745"/>
                      <c:h val="0.1071510381669083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20</c:v>
                </c:pt>
                <c:pt idx="1">
                  <c:v>35</c:v>
                </c:pt>
                <c:pt idx="2">
                  <c:v>40</c:v>
                </c:pt>
                <c:pt idx="3">
                  <c:v>45</c:v>
                </c:pt>
                <c:pt idx="4">
                  <c:v>50</c:v>
                </c:pt>
                <c:pt idx="5">
                  <c:v>80-85</c:v>
                </c:pt>
                <c:pt idx="6">
                  <c:v>90-96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dLbls/>
      </c:pie3DChart>
      <c:spPr>
        <a:noFill/>
        <a:ln w="19050">
          <a:solidFill>
            <a:schemeClr val="bg2">
              <a:lumMod val="60000"/>
              <a:lumOff val="40000"/>
              <a:alpha val="0"/>
            </a:schemeClr>
          </a:solidFill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премия по договорам, заключенным посредниками (тыс. руб.)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0964059040845295"/>
          <c:y val="0.23272651537780653"/>
          <c:w val="0.74357249841414952"/>
          <c:h val="0.5791739015227609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через посредников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5.8483638971747126E-3"/>
                  <c:y val="0.4560776691006419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241819485873572E-3"/>
                  <c:y val="0.5064957185321440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721876618120024E-16"/>
                  <c:y val="0.5198815637281117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118162026</c:v>
                </c:pt>
                <c:pt idx="1">
                  <c:v>132110151</c:v>
                </c:pt>
                <c:pt idx="2">
                  <c:v>134762848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банки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 formatCode="#,##0">
                  <c:v>7809808</c:v>
                </c:pt>
                <c:pt idx="1">
                  <c:v>9746377</c:v>
                </c:pt>
                <c:pt idx="2">
                  <c:v>7849925</c:v>
                </c:pt>
              </c:numCache>
            </c:numRef>
          </c:val>
        </c:ser>
        <c:dLbls>
          <c:showVal val="1"/>
        </c:dLbls>
        <c:gapWidth val="70"/>
        <c:axId val="127677952"/>
        <c:axId val="127679488"/>
      </c:barChart>
      <c:catAx>
        <c:axId val="1276779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679488"/>
        <c:crosses val="autoZero"/>
        <c:auto val="1"/>
        <c:lblAlgn val="ctr"/>
        <c:lblOffset val="100"/>
      </c:catAx>
      <c:valAx>
        <c:axId val="127679488"/>
        <c:scaling>
          <c:orientation val="minMax"/>
          <c:max val="1500000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677952"/>
        <c:crosses val="autoZero"/>
        <c:crossBetween val="between"/>
        <c:majorUnit val="30000000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Комиссионное вознаграждение по договорам, заключенным посредниками (тыс. руб.)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через посредников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8815847899517559E-3"/>
                  <c:y val="0.4838426524463317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484533340978372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038270395664281"/>
                      <c:h val="7.7972653666867828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8815847899516496E-3"/>
                  <c:y val="0.5541883255614624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25444453</c:v>
                </c:pt>
                <c:pt idx="1">
                  <c:v>28281186</c:v>
                </c:pt>
                <c:pt idx="2">
                  <c:v>29095131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банки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1712309</c:v>
                </c:pt>
                <c:pt idx="1">
                  <c:v>2236723</c:v>
                </c:pt>
                <c:pt idx="2">
                  <c:v>1623066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/>
        <c:gapWidth val="0"/>
        <c:axId val="127883136"/>
        <c:axId val="127884672"/>
      </c:barChart>
      <c:catAx>
        <c:axId val="1278831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7884672"/>
        <c:crosses val="autoZero"/>
        <c:auto val="1"/>
        <c:lblAlgn val="ctr"/>
        <c:lblOffset val="100"/>
      </c:catAx>
      <c:valAx>
        <c:axId val="127884672"/>
        <c:scaling>
          <c:orientation val="minMax"/>
          <c:max val="300000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788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Комиссионное вознаграждение по договорам, заключенным посредниками (тыс. руб.)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через посредников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0.1988162931391461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1526339159807077E-2"/>
                  <c:y val="0.4689514757431896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8815847899516496E-3"/>
                  <c:y val="0.50922825748478129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8665849</c:v>
                </c:pt>
                <c:pt idx="1">
                  <c:v>19524409</c:v>
                </c:pt>
                <c:pt idx="2">
                  <c:v>21157078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банки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4950108</c:v>
                </c:pt>
                <c:pt idx="1">
                  <c:v>5655837</c:v>
                </c:pt>
                <c:pt idx="2">
                  <c:v>8384009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/>
        <c:gapWidth val="0"/>
        <c:axId val="128079744"/>
        <c:axId val="128081280"/>
      </c:barChart>
      <c:catAx>
        <c:axId val="1280797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081280"/>
        <c:crosses val="autoZero"/>
        <c:auto val="1"/>
        <c:lblAlgn val="ctr"/>
        <c:lblOffset val="100"/>
      </c:catAx>
      <c:valAx>
        <c:axId val="1280812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79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премия по договорам, заключенным посредниками (тыс. руб.)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через посредников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9241819485873572E-3"/>
                  <c:y val="0.22118317620521549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483638971747126E-3"/>
                  <c:y val="0.4474525930327550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52441373819075499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21761209</c:v>
                </c:pt>
                <c:pt idx="1">
                  <c:v>44541400</c:v>
                </c:pt>
                <c:pt idx="2">
                  <c:v>52074541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банки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 formatCode="#,##0">
                  <c:v>12136457</c:v>
                </c:pt>
                <c:pt idx="1">
                  <c:v>13540711</c:v>
                </c:pt>
                <c:pt idx="2">
                  <c:v>18722040</c:v>
                </c:pt>
              </c:numCache>
            </c:numRef>
          </c:val>
        </c:ser>
        <c:dLbls/>
        <c:gapWidth val="70"/>
        <c:axId val="128029824"/>
        <c:axId val="128031360"/>
      </c:barChart>
      <c:catAx>
        <c:axId val="1280298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031360"/>
        <c:crosses val="autoZero"/>
        <c:auto val="1"/>
        <c:lblAlgn val="ctr"/>
        <c:lblOffset val="100"/>
      </c:catAx>
      <c:valAx>
        <c:axId val="128031360"/>
        <c:scaling>
          <c:orientation val="minMax"/>
          <c:max val="600000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029824"/>
        <c:crosses val="autoZero"/>
        <c:crossBetween val="between"/>
        <c:majorUnit val="10000000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премия по договорам, заключенным посредниками (тыс. руб.)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через посредников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1696727794349424E-2"/>
                  <c:y val="0.1807029143645895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29143BF-4FD4-43A7-9E80-03277CBD0ED7}" type="VALUE">
                      <a:rPr lang="en-US" sz="1300" b="1">
                        <a:solidFill>
                          <a:schemeClr val="tx1"/>
                        </a:solidFill>
                      </a:rPr>
                      <a:pPr>
                        <a:defRPr sz="13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361289587264381"/>
                      <c:h val="8.499445536079064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3862729228810347E-3"/>
                  <c:y val="0.3464934634456499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070344995907296"/>
                      <c:h val="6.411645687827084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7.7533417988785592E-3"/>
                  <c:y val="0.482479397461992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234720861505445"/>
                      <c:h val="9.23296725744635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132582119</c:v>
                </c:pt>
                <c:pt idx="1">
                  <c:v>221452272</c:v>
                </c:pt>
                <c:pt idx="2">
                  <c:v>285531779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банки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023440656950861E-2"/>
                  <c:y val="0.142706588942114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3086416484097169"/>
                      <c:h val="9.663793429533536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0.327432931744820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168797827355856E-4"/>
                  <c:y val="0.375304110318662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0787019395154838"/>
                      <c:h val="8.362021166903366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 formatCode="#,##0">
                  <c:v>100168923</c:v>
                </c:pt>
                <c:pt idx="1">
                  <c:v>179453093</c:v>
                </c:pt>
                <c:pt idx="2">
                  <c:v>235575619</c:v>
                </c:pt>
              </c:numCache>
            </c:numRef>
          </c:val>
        </c:ser>
        <c:dLbls/>
        <c:gapWidth val="92"/>
        <c:axId val="128379520"/>
        <c:axId val="128397696"/>
      </c:barChart>
      <c:catAx>
        <c:axId val="128379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397696"/>
        <c:crosses val="autoZero"/>
        <c:auto val="1"/>
        <c:lblAlgn val="ctr"/>
        <c:lblOffset val="100"/>
      </c:catAx>
      <c:valAx>
        <c:axId val="128397696"/>
        <c:scaling>
          <c:orientation val="minMax"/>
          <c:max val="300000000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37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Комиссионное вознаграждение по договорам, заключенным посредниками (тыс. руб.)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через посредников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2.8815847899517559E-3"/>
                  <c:y val="0.2609890224018915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631695799035109E-3"/>
                  <c:y val="0.4101701793362627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6447543698551579E-3"/>
                  <c:y val="0.49633537090253227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36852137</c:v>
                </c:pt>
                <c:pt idx="1">
                  <c:v>58140364</c:v>
                </c:pt>
                <c:pt idx="2">
                  <c:v>70154146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через банки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5.7631695799035109E-3"/>
                  <c:y val="0.20692690803680866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2040754230994113E-3"/>
                  <c:y val="0.279505870508355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2407203326664843"/>
                      <c:h val="5.6333534367035656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8815847899517559E-3"/>
                  <c:y val="0.38823925291024308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29563158</c:v>
                </c:pt>
                <c:pt idx="1">
                  <c:v>49182907</c:v>
                </c:pt>
                <c:pt idx="2">
                  <c:v>57000362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/>
        <c:gapWidth val="0"/>
        <c:axId val="128445440"/>
        <c:axId val="128463616"/>
      </c:barChart>
      <c:catAx>
        <c:axId val="1284454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8463616"/>
        <c:crosses val="autoZero"/>
        <c:auto val="1"/>
        <c:lblAlgn val="ctr"/>
        <c:lblOffset val="100"/>
      </c:catAx>
      <c:valAx>
        <c:axId val="1284636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445440"/>
        <c:crosses val="autoZero"/>
        <c:crossBetween val="between"/>
        <c:majorUnit val="20000000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224295654762292E-2"/>
          <c:y val="8.4157767617915852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accent2">
                  <a:tint val="6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0.14863197810842246"/>
                  <c:y val="1.398553632568028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53558"/>
                        <a:gd name="adj2" fmla="val 83866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6299731734046916"/>
                      <c:h val="0.1534635934103151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8.6740134520572418E-3"/>
                  <c:y val="8.472711277919922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24334"/>
                        <a:gd name="adj2" fmla="val -6884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7363302024433044"/>
                      <c:h val="0.1566601247956427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4510095271392263E-2"/>
                  <c:y val="-5.052080855736911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7%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25533"/>
                        <a:gd name="adj2" fmla="val -9666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657515144587953"/>
                      <c:h val="0.1541230660517551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6.5469003942718512E-2"/>
                  <c:y val="5.50676143895755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4812"/>
                        <a:gd name="adj2" fmla="val -164132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662347965817942"/>
                      <c:h val="0.1503443122110995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3130398990276128E-2"/>
                  <c:y val="0.1315091015524123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1255"/>
                        <a:gd name="adj2" fmla="val -122874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074731229787602"/>
                      <c:h val="0.160525886740656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3176695857462581"/>
                  <c:y val="3.185447087829247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28914"/>
                        <a:gd name="adj2" fmla="val 6739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295381657063329"/>
                      <c:h val="0.1523341143733729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4347689831742365E-2"/>
                  <c:y val="-0.1862329277737165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81623354843"/>
                      <c:h val="0.10715094704295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7">
                  <c:v>60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accent3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38047867176867"/>
          <c:y val="8.9356627408376368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2">
                  <a:tint val="93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2">
                  <a:tint val="77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accent2">
                  <a:tint val="6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4.7765539319392106E-2"/>
                  <c:y val="-2.93266101276620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10%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0202"/>
                        <a:gd name="adj2" fmla="val 12809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2058694050298314"/>
                      <c:h val="0.1328804846107464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5970979883062959"/>
                  <c:y val="-6.50727107212281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40481"/>
                        <a:gd name="adj2" fmla="val -5671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71167667805707"/>
                      <c:h val="0.1773143850824198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9747578137948245E-2"/>
                  <c:y val="-0.2001101869240788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30%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2217"/>
                        <a:gd name="adj2" fmla="val 11500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8926635631218"/>
                      <c:h val="0.1541230660517551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660994862137358E-2"/>
                  <c:y val="-1.79926670156778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3873"/>
                        <a:gd name="adj2" fmla="val 8700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27297530079305"/>
                      <c:h val="0.1516104021034819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4.8693845958790406E-3"/>
                  <c:y val="-4.766243629036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9943968651"/>
                      <c:h val="9.693756783788123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7003504240269601"/>
                  <c:y val="4.726443223839719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9943968651"/>
                      <c:h val="8.672418863280381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5662461115431622"/>
                  <c:y val="-5.44693809738378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81623354843"/>
                      <c:h val="0.10715094704295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10</c:v>
                </c:pt>
                <c:pt idx="1">
                  <c:v>25</c:v>
                </c:pt>
                <c:pt idx="2">
                  <c:v>30</c:v>
                </c:pt>
                <c:pt idx="3">
                  <c:v>60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/>
      </c:pie3DChart>
      <c:spPr>
        <a:noFill/>
        <a:ln w="19050">
          <a:solidFill>
            <a:schemeClr val="bg2">
              <a:lumMod val="60000"/>
              <a:lumOff val="40000"/>
              <a:alpha val="0"/>
            </a:schemeClr>
          </a:solidFill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549502638621258E-2"/>
          <c:y val="8.6345725543943805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0.10954518990399778"/>
                  <c:y val="-4.210802496550732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00713"/>
                        <a:gd name="adj2" fmla="val 13635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6335527421621296"/>
                      <c:h val="0.132379010298026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3136251311227515"/>
                  <c:y val="9.86252846657028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15%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42385"/>
                        <a:gd name="adj2" fmla="val 8304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12611861523671"/>
                      <c:h val="0.14395204438544201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4786517138634227E-2"/>
                  <c:y val="0.1395482537147760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20%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2794"/>
                        <a:gd name="adj2" fmla="val -15670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673771120060783"/>
                      <c:h val="0.13227842091178271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3087882312600425E-2"/>
                  <c:y val="3.1293433127012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0533"/>
                        <a:gd name="adj2" fmla="val -13698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662347965817942"/>
                      <c:h val="0.1433105993813752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7350212676721138E-2"/>
                  <c:y val="0.1101051900853252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8303"/>
                        <a:gd name="adj2" fmla="val -2938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880423309"/>
                      <c:h val="0.1350712777141587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9.4763127473743006E-2"/>
                  <c:y val="6.278031530073613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34129"/>
                        <a:gd name="adj2" fmla="val 3777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880423309"/>
                      <c:h val="0.139158284530591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8.0458765124797479E-2"/>
                  <c:y val="-6.08226636671059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11155"/>
                        <a:gd name="adj2" fmla="val 14516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77963195792"/>
                      <c:h val="0.1405181179125299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3.021566860820556E-2"/>
                  <c:y val="-2.140772800149618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8473"/>
                        <a:gd name="adj2" fmla="val 11666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527932604062312"/>
                      <c:h val="0.12773050451957868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0</c:v>
                </c:pt>
                <c:pt idx="1">
                  <c:v>15</c:v>
                </c:pt>
                <c:pt idx="2">
                  <c:v>20</c:v>
                </c:pt>
                <c:pt idx="3">
                  <c:v>25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60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10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34447111219508"/>
          <c:y val="8.6376896101500705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0.23701484196612657"/>
                  <c:y val="-1.551835832054696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40386"/>
                        <a:gd name="adj2" fmla="val 9265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020947956045982"/>
                      <c:h val="0.141518810222287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5558275624451624E-2"/>
                  <c:y val="9.68349612805784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30%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8034"/>
                        <a:gd name="adj2" fmla="val 2406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71167667805707"/>
                      <c:h val="0.1153516726369742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1058226845607786E-2"/>
                  <c:y val="0.2372666373093027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35%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33872"/>
                        <a:gd name="adj2" fmla="val -19607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811665318205007"/>
                      <c:h val="0.13704520819008098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4162585868955078"/>
                  <c:y val="-4.992574026093937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4241"/>
                        <a:gd name="adj2" fmla="val -16280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331191348514425"/>
                      <c:h val="0.1249988270827163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3072297460402031E-2"/>
                  <c:y val="0.1418541606952393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32074"/>
                        <a:gd name="adj2" fmla="val -9952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54687383259"/>
                      <c:h val="0.1398380135547951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2417901460365922"/>
                  <c:y val="0.1092316694541447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26389"/>
                        <a:gd name="adj2" fmla="val -1281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54687383259"/>
                      <c:h val="0.1248580770086818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8308012528611411"/>
                  <c:y val="-5.44693403175396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46128"/>
                        <a:gd name="adj2" fmla="val 11140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570886726721119"/>
                      <c:h val="0.1357513820718936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5.6747877110286886E-2"/>
                  <c:y val="-1.430018712936246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888"/>
                        <a:gd name="adj2" fmla="val 16762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19635934794"/>
                      <c:h val="0.10866360194212656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80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7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224295654762292E-2"/>
          <c:y val="8.4157767617915852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2">
                  <a:tint val="93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2">
                  <a:tint val="77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accent2">
                  <a:tint val="6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6.779184538948115E-3"/>
                  <c:y val="-1.224232661017462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6%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59928"/>
                        <a:gd name="adj2" fmla="val 101422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5477226997320159"/>
                      <c:h val="0.1258752184100756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2.2426309065643756E-2"/>
                  <c:y val="0.2273243313874216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1521"/>
                        <a:gd name="adj2" fmla="val -18676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7744850452031963"/>
                      <c:h val="0.1193601594772297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1.2813183822251772E-2"/>
                  <c:y val="2.173416968821646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25%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0042"/>
                        <a:gd name="adj2" fmla="val -20003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7681068244842682"/>
                      <c:h val="0.1139699755582712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2310952040359402E-2"/>
                  <c:y val="-0.1433425010857379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1288"/>
                        <a:gd name="adj2" fmla="val 17554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65856765269705"/>
                      <c:h val="0.1131935466766318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4.8693845958790406E-3"/>
                  <c:y val="-4.766243629036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9943968651"/>
                      <c:h val="9.693756783788123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0830575221057973"/>
                  <c:y val="-8.460993871704414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9943968651"/>
                      <c:h val="8.672418863280381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4347689831742365E-2"/>
                  <c:y val="-0.1862329277737165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81623354843"/>
                      <c:h val="0.10715094704295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6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38047867176867"/>
          <c:y val="9.2409639624019699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/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accent2">
                  <a:tint val="6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-5.1682571184211594E-2"/>
                  <c:y val="-6.51999303842129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58233"/>
                        <a:gd name="adj2" fmla="val 13916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791232362114341"/>
                      <c:h val="0.1173900500954439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0374033322125472E-2"/>
                  <c:y val="6.245092085727835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30%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92389"/>
                        <a:gd name="adj2" fmla="val -19346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7919845447483448"/>
                      <c:h val="0.1153517664703921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272875627543523E-3"/>
                  <c:y val="7.589986844896007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40%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72054"/>
                        <a:gd name="adj2" fmla="val -181936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320151537988844"/>
                      <c:h val="0.117978368565108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2.0239099116491611E-2"/>
                  <c:y val="6.434617741061859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84809"/>
                        <a:gd name="adj2" fmla="val -14165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720446034156916"/>
                      <c:h val="0.1154653902091686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2.9327797822099915E-2"/>
                  <c:y val="-6.090647553291371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9765"/>
                        <a:gd name="adj2" fmla="val 10839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65084426099626"/>
                      <c:h val="0.1209644635444546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7.255555136871146E-2"/>
                  <c:y val="-7.6896127702982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5617"/>
                        <a:gd name="adj2" fmla="val 176306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334377789887415"/>
                      <c:h val="0.1027382689802143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5662461115431622"/>
                  <c:y val="-5.44693809738378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81623354843"/>
                      <c:h val="0.10715094704295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25</c:v>
                </c:pt>
                <c:pt idx="1">
                  <c:v>30</c:v>
                </c:pt>
                <c:pt idx="2">
                  <c:v>40</c:v>
                </c:pt>
                <c:pt idx="3">
                  <c:v>55</c:v>
                </c:pt>
                <c:pt idx="4">
                  <c:v>75</c:v>
                </c:pt>
                <c:pt idx="5">
                  <c:v>94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/>
      </c:pie3DChart>
      <c:spPr>
        <a:noFill/>
        <a:ln w="19050">
          <a:solidFill>
            <a:schemeClr val="bg2">
              <a:lumMod val="60000"/>
              <a:lumOff val="40000"/>
              <a:alpha val="0"/>
            </a:schemeClr>
          </a:solidFill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224295654762292E-2"/>
          <c:y val="8.4157767617915852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9.0498032884181442E-2"/>
                  <c:y val="9.506426470514969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10%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36588"/>
                        <a:gd name="adj2" fmla="val 7121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172633858292476"/>
                      <c:h val="0.1410806300120119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1.1695297224535297E-2"/>
                  <c:y val="8.488236663231961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15%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78095"/>
                        <a:gd name="adj2" fmla="val -118351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831490421399718"/>
                      <c:h val="0.1391138070522727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8091779110497147"/>
                  <c:y val="2.033019874042503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20%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84005"/>
                        <a:gd name="adj2" fmla="val -16754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0131122747367694"/>
                      <c:h val="0.1227307256214614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0220820323254922E-3"/>
                  <c:y val="8.09153511003586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6881"/>
                        <a:gd name="adj2" fmla="val -11672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265757683108584"/>
                      <c:h val="0.1377838814817032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4.9041327693149415E-2"/>
                  <c:y val="2.082321419884520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0812"/>
                        <a:gd name="adj2" fmla="val 70575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2741162931582"/>
                      <c:h val="0.1388608442819561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1639714082419453"/>
                  <c:y val="6.0366818697813801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2369345207149574"/>
                      <c:h val="0.1006985363563507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2.4347689831742365E-2"/>
                  <c:y val="-0.1862329277737165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81623354843"/>
                      <c:h val="0.10715094704295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20</c:v>
                </c:pt>
                <c:pt idx="3">
                  <c:v>30</c:v>
                </c:pt>
                <c:pt idx="4">
                  <c:v>66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2290769599308E-2"/>
          <c:y val="8.8986206570936546E-2"/>
          <c:w val="0.82955121755703343"/>
          <c:h val="0.82733759721810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Банки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explosion val="25"/>
            <c:spPr>
              <a:solidFill>
                <a:schemeClr val="accent5">
                  <a:lumMod val="9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1"/>
            <c:explosion val="3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2"/>
            <c:explosion val="3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3"/>
            <c:explosion val="29"/>
            <c:spPr>
              <a:solidFill>
                <a:schemeClr val="accent5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4"/>
            <c:explosion val="18"/>
            <c:spPr>
              <a:solidFill>
                <a:schemeClr val="accent5">
                  <a:lumMod val="1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5"/>
            <c:explosion val="18"/>
            <c:spPr>
              <a:solidFill>
                <a:schemeClr val="accent2">
                  <a:tint val="77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6"/>
            <c:explosion val="19"/>
            <c:spPr>
              <a:solidFill>
                <a:schemeClr val="accent2">
                  <a:tint val="62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Pt>
            <c:idx val="7"/>
            <c:explosion val="42"/>
            <c:spPr>
              <a:solidFill>
                <a:schemeClr val="accent2">
                  <a:tint val="46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</c:dPt>
          <c:dLbls>
            <c:dLbl>
              <c:idx val="0"/>
              <c:layout>
                <c:manualLayout>
                  <c:x val="-4.0907316528281189E-2"/>
                  <c:y val="-6.60721202638119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10%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50947"/>
                        <a:gd name="adj2" fmla="val 129092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589523272281767"/>
                      <c:h val="0.1316790443308147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3660158221352687E-3"/>
                  <c:y val="0.2121006074944063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23%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61262"/>
                        <a:gd name="adj2" fmla="val -181819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621214204314577"/>
                      <c:h val="0.1344037306262240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5129503702228569"/>
                  <c:y val="-1.136436087823034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30%</a:t>
                    </a:r>
                    <a:endParaRPr 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5551"/>
                        <a:gd name="adj2" fmla="val -133753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222620048500176"/>
                      <c:h val="0.1322674865603394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5873118747145743E-2"/>
                  <c:y val="-0.264727310606602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595BBB9-0190-4AA3-A060-07A4556F9821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100663"/>
                        <a:gd name="adj2" fmla="val 147007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920236618219259"/>
                      <c:h val="0.1154655669410230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8005093324378778E-2"/>
                  <c:y val="-5.458336114901129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B8B8947-4D69-45EF-AD12-36529960F06B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61525"/>
                        <a:gd name="adj2" fmla="val 170518"/>
                      </a:avLst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291561462083587"/>
                      <c:h val="0.124947526986383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7003504240269601"/>
                  <c:y val="4.726443223839719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478E67-3976-49A8-AC17-FEA06B42CA8F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9456449943968651"/>
                      <c:h val="8.672418863280381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5662461115431622"/>
                  <c:y val="-5.44693809738378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49E22F6-1DA8-477E-9458-8CA423BD82CD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18807181623354843"/>
                      <c:h val="0.10715094704295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7.7912198473657004E-2"/>
                  <c:y val="-9.872946634959622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C1CF23-12AF-4DDC-B546-E4F552B873D5}" type="CATEGORYNAME">
                      <a:rPr lang="en-US" sz="2400" smtClean="0">
                        <a:solidFill>
                          <a:schemeClr val="tx1"/>
                        </a:solidFill>
                      </a:rPr>
                      <a:pPr>
                        <a:defRPr sz="1330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CatName val="1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</c15:spPr>
                  <c15:layout>
                    <c:manualLayout>
                      <c:w val="0.21577231233589356"/>
                      <c:h val="0.10866365304963194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CatName val="1"/>
            <c:showPercent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10</c:v>
                </c:pt>
                <c:pt idx="1">
                  <c:v>23</c:v>
                </c:pt>
                <c:pt idx="2">
                  <c:v>30</c:v>
                </c:pt>
                <c:pt idx="3">
                  <c:v>75</c:v>
                </c:pt>
                <c:pt idx="4">
                  <c:v>80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/>
      </c:pie3DChart>
      <c:spPr>
        <a:noFill/>
        <a:ln w="19050">
          <a:solidFill>
            <a:schemeClr val="bg2">
              <a:lumMod val="60000"/>
              <a:lumOff val="40000"/>
              <a:alpha val="0"/>
            </a:schemeClr>
          </a:solidFill>
        </a:ln>
        <a:effectLst/>
      </c:spPr>
    </c:plotArea>
    <c:plotVisOnly val="1"/>
    <c:dispBlanksAs val="zero"/>
  </c:chart>
  <c:spPr>
    <a:solidFill>
      <a:schemeClr val="bg1"/>
    </a:solidFill>
    <a:ln w="190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6A6A48-E239-44E5-B077-242A15D8C93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82E1A6-0A0D-4BD3-8CB4-BFEB28E33FB7}">
      <dgm:prSet phldrT="[Текст]" custT="1"/>
      <dgm:spPr>
        <a:solidFill>
          <a:schemeClr val="accent1">
            <a:lumMod val="90000"/>
          </a:schemeClr>
        </a:solidFill>
      </dgm:spPr>
      <dgm:t>
        <a:bodyPr/>
        <a:lstStyle/>
        <a:p>
          <a:pPr algn="just" rtl="0"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кредитная организация отказывала отдельным опрошенным страховым организациям в проведении проверки (без указания причин, «не желают расширять список страховых партнеров», требуют открытие депозитов).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771CE6-7BA8-4E6A-B9B1-54E0B9791DFB}" type="parTrans" cxnId="{32B86102-10DA-43D7-9B0F-B58A6A2B21B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4C8827-A07E-4CA6-BD72-7C4C1B7EE933}" type="sibTrans" cxnId="{32B86102-10DA-43D7-9B0F-B58A6A2B21B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B73BE5-A01E-432B-AA6C-11085DAB2C6E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pPr algn="just"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страховщиков отметили предоставление государственными  банками и банками, имеющими в группе аффилированного страховщика, преференций отдельным страховщикам.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30903A-EB31-43F2-A7D3-A0BB4B084CB3}" type="parTrans" cxnId="{F43AFE27-689D-4B43-B3CE-4CCA763A5807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03FDB-3413-4B43-9207-25D7B76698BA}" type="sibTrans" cxnId="{F43AFE27-689D-4B43-B3CE-4CCA763A5807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B29F39-0B0B-4ACB-97EF-7552A34B85CE}">
      <dgm:prSet phldrT="[Текст]" custT="1"/>
      <dgm:spPr>
        <a:solidFill>
          <a:schemeClr val="accent1">
            <a:lumMod val="90000"/>
          </a:schemeClr>
        </a:solidFill>
      </dgm:spPr>
      <dgm:t>
        <a:bodyPr/>
        <a:lstStyle/>
        <a:p>
          <a:pPr algn="just"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страховых организаций сообщили о предъявлении отдельными банками необоснованных требований к финансовым показателям деятельности страховщиков.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E35038-F77D-464A-83CC-31C42F3680E1}" type="parTrans" cxnId="{F902617D-2226-4ADA-A063-EAE7F5DE0F7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4E964D-3526-4FFD-BECD-0C038664179B}" type="sibTrans" cxnId="{F902617D-2226-4ADA-A063-EAE7F5DE0F7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1E941F-7EA4-41EF-BF5C-3588D32BD919}">
      <dgm:prSet custT="1"/>
      <dgm:spPr>
        <a:solidFill>
          <a:schemeClr val="accent1">
            <a:lumMod val="90000"/>
          </a:schemeClr>
        </a:solidFill>
      </dgm:spPr>
      <dgm:t>
        <a:bodyPr/>
        <a:lstStyle/>
        <a:p>
          <a:pPr algn="just">
            <a:spcAft>
              <a:spcPts val="0"/>
            </a:spcAft>
          </a:pP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страховщика сообщили об отказе отдельных кредитных организаций в приеме полиса страховщика, несмотря на соответствие требования кредитной организации к финансовой устойчивости и условиям предоставления страховой услуги.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DEC0E8-5E13-4E5C-8475-A92106BC48DD}" type="parTrans" cxnId="{C8832832-3568-4558-BEF4-2550A5E496E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0B554-3743-47D6-B182-A4722877150A}" type="sibTrans" cxnId="{C8832832-3568-4558-BEF4-2550A5E496E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D66989-F964-4F51-9D09-94CF66B931C5}" type="pres">
      <dgm:prSet presAssocID="{826A6A48-E239-44E5-B077-242A15D8C93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59BA11B-A5B4-4520-A282-B77979C7A88C}" type="pres">
      <dgm:prSet presAssocID="{826A6A48-E239-44E5-B077-242A15D8C934}" presName="Name1" presStyleCnt="0"/>
      <dgm:spPr/>
    </dgm:pt>
    <dgm:pt modelId="{B93AB636-9643-4A00-A865-66A297E8A07F}" type="pres">
      <dgm:prSet presAssocID="{826A6A48-E239-44E5-B077-242A15D8C934}" presName="cycle" presStyleCnt="0"/>
      <dgm:spPr/>
    </dgm:pt>
    <dgm:pt modelId="{96FB2A6A-0580-47C3-BD0E-846FA9DEA5BE}" type="pres">
      <dgm:prSet presAssocID="{826A6A48-E239-44E5-B077-242A15D8C934}" presName="srcNode" presStyleLbl="node1" presStyleIdx="0" presStyleCnt="4"/>
      <dgm:spPr/>
    </dgm:pt>
    <dgm:pt modelId="{FBEB82EF-0BE7-4C1F-9645-017AB49AC3E9}" type="pres">
      <dgm:prSet presAssocID="{826A6A48-E239-44E5-B077-242A15D8C934}" presName="conn" presStyleLbl="parChTrans1D2" presStyleIdx="0" presStyleCnt="1"/>
      <dgm:spPr/>
      <dgm:t>
        <a:bodyPr/>
        <a:lstStyle/>
        <a:p>
          <a:endParaRPr lang="ru-RU"/>
        </a:p>
      </dgm:t>
    </dgm:pt>
    <dgm:pt modelId="{843CC5C9-5F59-4F8C-B234-AD170C4A962D}" type="pres">
      <dgm:prSet presAssocID="{826A6A48-E239-44E5-B077-242A15D8C934}" presName="extraNode" presStyleLbl="node1" presStyleIdx="0" presStyleCnt="4"/>
      <dgm:spPr/>
    </dgm:pt>
    <dgm:pt modelId="{C4A20623-64C0-4536-9E5D-D3A31FA219D2}" type="pres">
      <dgm:prSet presAssocID="{826A6A48-E239-44E5-B077-242A15D8C934}" presName="dstNode" presStyleLbl="node1" presStyleIdx="0" presStyleCnt="4"/>
      <dgm:spPr/>
    </dgm:pt>
    <dgm:pt modelId="{36C2EED7-C7E5-48A1-A221-14A15466083F}" type="pres">
      <dgm:prSet presAssocID="{5682E1A6-0A0D-4BD3-8CB4-BFEB28E33FB7}" presName="text_1" presStyleLbl="node1" presStyleIdx="0" presStyleCnt="4" custScaleX="101817" custScaleY="130882" custLinFactNeighborX="628" custLinFactNeighborY="-31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BC152-0677-4234-941D-A28DC3543EBA}" type="pres">
      <dgm:prSet presAssocID="{5682E1A6-0A0D-4BD3-8CB4-BFEB28E33FB7}" presName="accent_1" presStyleCnt="0"/>
      <dgm:spPr/>
    </dgm:pt>
    <dgm:pt modelId="{73FA2431-CE99-470D-83E8-D9616A6BC4EA}" type="pres">
      <dgm:prSet presAssocID="{5682E1A6-0A0D-4BD3-8CB4-BFEB28E33FB7}" presName="accentRepeatNode" presStyleLbl="solidFgAcc1" presStyleIdx="0" presStyleCnt="4" custScaleX="105601" custScaleY="104210" custLinFactNeighborX="-10533" custLinFactNeighborY="-22732"/>
      <dgm:spPr/>
    </dgm:pt>
    <dgm:pt modelId="{6BF40B6F-6E1A-43CE-9C59-9E21E17091F9}" type="pres">
      <dgm:prSet presAssocID="{2FB29F39-0B0B-4ACB-97EF-7552A34B85CE}" presName="text_2" presStyleLbl="node1" presStyleIdx="1" presStyleCnt="4" custScaleX="101677" custScaleY="117095" custLinFactNeighborX="710" custLinFactNeighborY="-38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4470DE-A7F9-46A9-AAC1-41177DA15FF3}" type="pres">
      <dgm:prSet presAssocID="{2FB29F39-0B0B-4ACB-97EF-7552A34B85CE}" presName="accent_2" presStyleCnt="0"/>
      <dgm:spPr/>
    </dgm:pt>
    <dgm:pt modelId="{7DF2CCC5-2E19-4348-9185-DBE67FC38DC2}" type="pres">
      <dgm:prSet presAssocID="{2FB29F39-0B0B-4ACB-97EF-7552A34B85CE}" presName="accentRepeatNode" presStyleLbl="solidFgAcc1" presStyleIdx="1" presStyleCnt="4" custScaleX="114368" custScaleY="113237" custLinFactNeighborX="-10339" custLinFactNeighborY="-26913"/>
      <dgm:spPr/>
    </dgm:pt>
    <dgm:pt modelId="{B7FB6708-A82F-4A8F-9960-D342918A95E7}" type="pres">
      <dgm:prSet presAssocID="{CCB73BE5-A01E-432B-AA6C-11085DAB2C6E}" presName="text_3" presStyleLbl="node1" presStyleIdx="2" presStyleCnt="4" custScaleX="99999" custScaleY="115735" custLinFactNeighborX="1880" custLinFactNeighborY="-22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1361C-54AA-4F41-9272-6B53B5C518C4}" type="pres">
      <dgm:prSet presAssocID="{CCB73BE5-A01E-432B-AA6C-11085DAB2C6E}" presName="accent_3" presStyleCnt="0"/>
      <dgm:spPr/>
    </dgm:pt>
    <dgm:pt modelId="{339E2629-60D9-4799-AA20-499823209D8B}" type="pres">
      <dgm:prSet presAssocID="{CCB73BE5-A01E-432B-AA6C-11085DAB2C6E}" presName="accentRepeatNode" presStyleLbl="solidFgAcc1" presStyleIdx="2" presStyleCnt="4" custScaleX="117947" custScaleY="117515" custLinFactNeighborX="-532" custLinFactNeighborY="-19054"/>
      <dgm:spPr/>
    </dgm:pt>
    <dgm:pt modelId="{E4A2ACFE-1607-4036-8C7F-750D33363274}" type="pres">
      <dgm:prSet presAssocID="{C51E941F-7EA4-41EF-BF5C-3588D32BD919}" presName="text_4" presStyleLbl="node1" presStyleIdx="3" presStyleCnt="4" custScaleX="98377" custScaleY="124511" custLinFactNeighborX="1362" custLinFactNeighborY="-194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55763-EA04-427F-BB69-0D8DED08E436}" type="pres">
      <dgm:prSet presAssocID="{C51E941F-7EA4-41EF-BF5C-3588D32BD919}" presName="accent_4" presStyleCnt="0"/>
      <dgm:spPr/>
    </dgm:pt>
    <dgm:pt modelId="{DEE34F36-3D63-4368-8466-5B9D75A5596C}" type="pres">
      <dgm:prSet presAssocID="{C51E941F-7EA4-41EF-BF5C-3588D32BD919}" presName="accentRepeatNode" presStyleLbl="solidFgAcc1" presStyleIdx="3" presStyleCnt="4" custScaleX="129096" custScaleY="120792" custLinFactNeighborX="11140" custLinFactNeighborY="-14585"/>
      <dgm:spPr/>
    </dgm:pt>
  </dgm:ptLst>
  <dgm:cxnLst>
    <dgm:cxn modelId="{32B86102-10DA-43D7-9B0F-B58A6A2B21BA}" srcId="{826A6A48-E239-44E5-B077-242A15D8C934}" destId="{5682E1A6-0A0D-4BD3-8CB4-BFEB28E33FB7}" srcOrd="0" destOrd="0" parTransId="{92771CE6-7BA8-4E6A-B9B1-54E0B9791DFB}" sibTransId="{DC4C8827-A07E-4CA6-BD72-7C4C1B7EE933}"/>
    <dgm:cxn modelId="{F0BADB86-59F6-4C15-A1F3-B83076B09BE2}" type="presOf" srcId="{C51E941F-7EA4-41EF-BF5C-3588D32BD919}" destId="{E4A2ACFE-1607-4036-8C7F-750D33363274}" srcOrd="0" destOrd="0" presId="urn:microsoft.com/office/officeart/2008/layout/VerticalCurvedList"/>
    <dgm:cxn modelId="{24908F7A-07CD-4A10-9671-B5FE2A539BCC}" type="presOf" srcId="{2FB29F39-0B0B-4ACB-97EF-7552A34B85CE}" destId="{6BF40B6F-6E1A-43CE-9C59-9E21E17091F9}" srcOrd="0" destOrd="0" presId="urn:microsoft.com/office/officeart/2008/layout/VerticalCurvedList"/>
    <dgm:cxn modelId="{154DF940-4792-43AB-B708-D751A13E3026}" type="presOf" srcId="{5682E1A6-0A0D-4BD3-8CB4-BFEB28E33FB7}" destId="{36C2EED7-C7E5-48A1-A221-14A15466083F}" srcOrd="0" destOrd="0" presId="urn:microsoft.com/office/officeart/2008/layout/VerticalCurvedList"/>
    <dgm:cxn modelId="{696BA55A-2178-4C95-A9F8-11FE84B326FC}" type="presOf" srcId="{DC4C8827-A07E-4CA6-BD72-7C4C1B7EE933}" destId="{FBEB82EF-0BE7-4C1F-9645-017AB49AC3E9}" srcOrd="0" destOrd="0" presId="urn:microsoft.com/office/officeart/2008/layout/VerticalCurvedList"/>
    <dgm:cxn modelId="{6B2AAB6B-E11B-484F-BE69-177C959806A4}" type="presOf" srcId="{826A6A48-E239-44E5-B077-242A15D8C934}" destId="{38D66989-F964-4F51-9D09-94CF66B931C5}" srcOrd="0" destOrd="0" presId="urn:microsoft.com/office/officeart/2008/layout/VerticalCurvedList"/>
    <dgm:cxn modelId="{C8832832-3568-4558-BEF4-2550A5E496E9}" srcId="{826A6A48-E239-44E5-B077-242A15D8C934}" destId="{C51E941F-7EA4-41EF-BF5C-3588D32BD919}" srcOrd="3" destOrd="0" parTransId="{0CDEC0E8-5E13-4E5C-8475-A92106BC48DD}" sibTransId="{CA00B554-3743-47D6-B182-A4722877150A}"/>
    <dgm:cxn modelId="{F43AFE27-689D-4B43-B3CE-4CCA763A5807}" srcId="{826A6A48-E239-44E5-B077-242A15D8C934}" destId="{CCB73BE5-A01E-432B-AA6C-11085DAB2C6E}" srcOrd="2" destOrd="0" parTransId="{2930903A-EB31-43F2-A7D3-A0BB4B084CB3}" sibTransId="{AA203FDB-3413-4B43-9207-25D7B76698BA}"/>
    <dgm:cxn modelId="{F902617D-2226-4ADA-A063-EAE7F5DE0F7E}" srcId="{826A6A48-E239-44E5-B077-242A15D8C934}" destId="{2FB29F39-0B0B-4ACB-97EF-7552A34B85CE}" srcOrd="1" destOrd="0" parTransId="{82E35038-F77D-464A-83CC-31C42F3680E1}" sibTransId="{8F4E964D-3526-4FFD-BECD-0C038664179B}"/>
    <dgm:cxn modelId="{2495FC27-5BC3-4D2D-B85B-F3F49FFA1C9F}" type="presOf" srcId="{CCB73BE5-A01E-432B-AA6C-11085DAB2C6E}" destId="{B7FB6708-A82F-4A8F-9960-D342918A95E7}" srcOrd="0" destOrd="0" presId="urn:microsoft.com/office/officeart/2008/layout/VerticalCurvedList"/>
    <dgm:cxn modelId="{D41A8729-B701-4E0C-90F1-C9FD7F8799CE}" type="presParOf" srcId="{38D66989-F964-4F51-9D09-94CF66B931C5}" destId="{059BA11B-A5B4-4520-A282-B77979C7A88C}" srcOrd="0" destOrd="0" presId="urn:microsoft.com/office/officeart/2008/layout/VerticalCurvedList"/>
    <dgm:cxn modelId="{79572583-19F0-4608-AFB0-247BD9FDE4D7}" type="presParOf" srcId="{059BA11B-A5B4-4520-A282-B77979C7A88C}" destId="{B93AB636-9643-4A00-A865-66A297E8A07F}" srcOrd="0" destOrd="0" presId="urn:microsoft.com/office/officeart/2008/layout/VerticalCurvedList"/>
    <dgm:cxn modelId="{49AD5918-490E-4A9E-87DA-D2310646A0E5}" type="presParOf" srcId="{B93AB636-9643-4A00-A865-66A297E8A07F}" destId="{96FB2A6A-0580-47C3-BD0E-846FA9DEA5BE}" srcOrd="0" destOrd="0" presId="urn:microsoft.com/office/officeart/2008/layout/VerticalCurvedList"/>
    <dgm:cxn modelId="{B9CD4462-BDE2-49B5-99D4-A3DC8B51B6AD}" type="presParOf" srcId="{B93AB636-9643-4A00-A865-66A297E8A07F}" destId="{FBEB82EF-0BE7-4C1F-9645-017AB49AC3E9}" srcOrd="1" destOrd="0" presId="urn:microsoft.com/office/officeart/2008/layout/VerticalCurvedList"/>
    <dgm:cxn modelId="{1CB9F1D1-3C5C-493F-BD33-3F0211EEA363}" type="presParOf" srcId="{B93AB636-9643-4A00-A865-66A297E8A07F}" destId="{843CC5C9-5F59-4F8C-B234-AD170C4A962D}" srcOrd="2" destOrd="0" presId="urn:microsoft.com/office/officeart/2008/layout/VerticalCurvedList"/>
    <dgm:cxn modelId="{742DB208-C006-4A70-BCB0-18C7435C9AE1}" type="presParOf" srcId="{B93AB636-9643-4A00-A865-66A297E8A07F}" destId="{C4A20623-64C0-4536-9E5D-D3A31FA219D2}" srcOrd="3" destOrd="0" presId="urn:microsoft.com/office/officeart/2008/layout/VerticalCurvedList"/>
    <dgm:cxn modelId="{8E7A306D-73A9-43CD-8F93-5BAE8B257BE6}" type="presParOf" srcId="{059BA11B-A5B4-4520-A282-B77979C7A88C}" destId="{36C2EED7-C7E5-48A1-A221-14A15466083F}" srcOrd="1" destOrd="0" presId="urn:microsoft.com/office/officeart/2008/layout/VerticalCurvedList"/>
    <dgm:cxn modelId="{336A0B11-F95D-4960-8AD8-A6A563D3C870}" type="presParOf" srcId="{059BA11B-A5B4-4520-A282-B77979C7A88C}" destId="{145BC152-0677-4234-941D-A28DC3543EBA}" srcOrd="2" destOrd="0" presId="urn:microsoft.com/office/officeart/2008/layout/VerticalCurvedList"/>
    <dgm:cxn modelId="{6F94F16B-E7E7-4EFE-AB3B-0329641F0CA9}" type="presParOf" srcId="{145BC152-0677-4234-941D-A28DC3543EBA}" destId="{73FA2431-CE99-470D-83E8-D9616A6BC4EA}" srcOrd="0" destOrd="0" presId="urn:microsoft.com/office/officeart/2008/layout/VerticalCurvedList"/>
    <dgm:cxn modelId="{D50F3AE6-1898-4047-8FFE-9D6C168214CE}" type="presParOf" srcId="{059BA11B-A5B4-4520-A282-B77979C7A88C}" destId="{6BF40B6F-6E1A-43CE-9C59-9E21E17091F9}" srcOrd="3" destOrd="0" presId="urn:microsoft.com/office/officeart/2008/layout/VerticalCurvedList"/>
    <dgm:cxn modelId="{7F84E8FB-EDB4-4114-BB5F-BF3B87856ADE}" type="presParOf" srcId="{059BA11B-A5B4-4520-A282-B77979C7A88C}" destId="{114470DE-A7F9-46A9-AAC1-41177DA15FF3}" srcOrd="4" destOrd="0" presId="urn:microsoft.com/office/officeart/2008/layout/VerticalCurvedList"/>
    <dgm:cxn modelId="{D4CF8A48-2F96-4EBE-8FD0-3F02D5E5FCF1}" type="presParOf" srcId="{114470DE-A7F9-46A9-AAC1-41177DA15FF3}" destId="{7DF2CCC5-2E19-4348-9185-DBE67FC38DC2}" srcOrd="0" destOrd="0" presId="urn:microsoft.com/office/officeart/2008/layout/VerticalCurvedList"/>
    <dgm:cxn modelId="{D6464B1C-1D66-48F7-B70A-389DBA2781D4}" type="presParOf" srcId="{059BA11B-A5B4-4520-A282-B77979C7A88C}" destId="{B7FB6708-A82F-4A8F-9960-D342918A95E7}" srcOrd="5" destOrd="0" presId="urn:microsoft.com/office/officeart/2008/layout/VerticalCurvedList"/>
    <dgm:cxn modelId="{240EFA7D-9177-42D9-A982-182251AD8DD7}" type="presParOf" srcId="{059BA11B-A5B4-4520-A282-B77979C7A88C}" destId="{0EC1361C-54AA-4F41-9272-6B53B5C518C4}" srcOrd="6" destOrd="0" presId="urn:microsoft.com/office/officeart/2008/layout/VerticalCurvedList"/>
    <dgm:cxn modelId="{B23581AE-4162-4121-BBE3-248D2EEA77C7}" type="presParOf" srcId="{0EC1361C-54AA-4F41-9272-6B53B5C518C4}" destId="{339E2629-60D9-4799-AA20-499823209D8B}" srcOrd="0" destOrd="0" presId="urn:microsoft.com/office/officeart/2008/layout/VerticalCurvedList"/>
    <dgm:cxn modelId="{4B477CF0-A261-404C-97D6-866D2A875ADE}" type="presParOf" srcId="{059BA11B-A5B4-4520-A282-B77979C7A88C}" destId="{E4A2ACFE-1607-4036-8C7F-750D33363274}" srcOrd="7" destOrd="0" presId="urn:microsoft.com/office/officeart/2008/layout/VerticalCurvedList"/>
    <dgm:cxn modelId="{50ACE7F9-DFC8-4F6C-8208-704E05B4068B}" type="presParOf" srcId="{059BA11B-A5B4-4520-A282-B77979C7A88C}" destId="{F8A55763-EA04-427F-BB69-0D8DED08E436}" srcOrd="8" destOrd="0" presId="urn:microsoft.com/office/officeart/2008/layout/VerticalCurvedList"/>
    <dgm:cxn modelId="{79BCB748-0FA2-4B97-8D0C-DC6DCA2A6E01}" type="presParOf" srcId="{F8A55763-EA04-427F-BB69-0D8DED08E436}" destId="{DEE34F36-3D63-4368-8466-5B9D75A559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64377-06A3-4C1A-B5AB-3A7FB08F825C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2DDE564-F0DA-4C3F-8A0B-DC21D0079827}">
      <dgm:prSet phldrT="[Текст]"/>
      <dgm:spPr>
        <a:solidFill>
          <a:srgbClr val="00808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B65C4-1F95-448E-99DD-E47C886E17C1}" type="parTrans" cxnId="{5B000C63-6561-4C7E-8A0C-0356D96553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3DFE4F-F15E-4890-BF48-95BA492D5EB6}" type="sibTrans" cxnId="{5B000C63-6561-4C7E-8A0C-0356D96553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7DE79-00B3-41C3-A20A-AF52A61DA165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719 247 229 (10,9%)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A2123-B326-4641-B3BF-FD37E730EBFB}" type="parTrans" cxnId="{F68A1066-FFC2-4C1E-92BC-393860737C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328DF0-A552-49E3-B3E1-0F9F259EDA70}" type="sibTrans" cxnId="{F68A1066-FFC2-4C1E-92BC-393860737C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8979A4-FCCE-4886-8378-DE06A4769A95}">
      <dgm:prSet phldrT="[Текст]"/>
      <dgm:spPr>
        <a:solidFill>
          <a:srgbClr val="00808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год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83790-9EC1-4299-B40E-360398779601}" type="parTrans" cxnId="{51D7FDFD-BC43-4380-ABCA-B641388519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58B808-2035-4493-9B15-2717625F41CA}" type="sibTrans" cxnId="{51D7FDFD-BC43-4380-ABCA-B641388519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F5261-5EB5-4184-9478-6FC126C56358}">
      <dgm:prSet phldrT="[Текст]" custT="1"/>
      <dgm:spPr/>
      <dgm:t>
        <a:bodyPr/>
        <a:lstStyle/>
        <a:p>
          <a:r>
            <a:rPr lang="ru-RU" sz="3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738 556 609 (13,9%)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87410-3172-4F1C-9946-35A311258FCB}" type="sibTrans" cxnId="{BB535FCD-751C-4F2C-8F10-95CC81BE2E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7C673-5D9B-4D1E-80B9-D53BA1B3FA45}" type="parTrans" cxnId="{BB535FCD-751C-4F2C-8F10-95CC81BE2E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76982F-D393-4114-932C-5D0E9AAF30FC}">
      <dgm:prSet/>
      <dgm:spPr>
        <a:solidFill>
          <a:srgbClr val="00808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 год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DC375-CE3D-47E6-85E0-8B4A15D69199}" type="parTrans" cxnId="{AF889932-0FB5-4991-86F9-17EA5B2410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F84AB8-ADD0-482D-B5D3-6FCFA539BF89}" type="sibTrans" cxnId="{AF889932-0FB5-4991-86F9-17EA5B2410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8284CC-F262-4896-87B2-7E443EF81B6D}">
      <dgm:prSet custT="1"/>
      <dgm:spPr/>
      <dgm:t>
        <a:bodyPr/>
        <a:lstStyle/>
        <a:p>
          <a:r>
            <a:rPr lang="ru-RU" sz="3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1 094 825 917 (13,7%)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D2E8D1-F0FA-4FD3-A92B-21DEA23EF257}" type="parTrans" cxnId="{C390BCD9-CD98-4D48-A31F-0F7A7E9F9C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F51BA8-A4A5-4CA1-B55D-1D448CE291E3}" type="sibTrans" cxnId="{C390BCD9-CD98-4D48-A31F-0F7A7E9F9C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877A5-BCF7-400B-81EE-643AC7215422}" type="pres">
      <dgm:prSet presAssocID="{E8764377-06A3-4C1A-B5AB-3A7FB08F82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1B30F-CAD8-4030-922C-243365D68140}" type="pres">
      <dgm:prSet presAssocID="{D2DDE564-F0DA-4C3F-8A0B-DC21D007982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83883-301A-4005-BC4C-F4847CD3EE9C}" type="pres">
      <dgm:prSet presAssocID="{D2DDE564-F0DA-4C3F-8A0B-DC21D007982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69CD8-86BF-4712-822F-7B1E611FD706}" type="pres">
      <dgm:prSet presAssocID="{988979A4-FCCE-4886-8378-DE06A4769A9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56895-A945-4F02-AB90-98F3C02D9BBF}" type="pres">
      <dgm:prSet presAssocID="{988979A4-FCCE-4886-8378-DE06A4769A9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FF56F-115F-40C9-9D7F-F1AFD65E67D2}" type="pres">
      <dgm:prSet presAssocID="{4176982F-D393-4114-932C-5D0E9AAF30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55394-1110-46E6-BFE4-1DFB803EFDF6}" type="pres">
      <dgm:prSet presAssocID="{4176982F-D393-4114-932C-5D0E9AAF30F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79DC7D-7CF9-4CD2-9C22-AE97704BFB2B}" type="presOf" srcId="{988979A4-FCCE-4886-8378-DE06A4769A95}" destId="{3D569CD8-86BF-4712-822F-7B1E611FD706}" srcOrd="0" destOrd="0" presId="urn:microsoft.com/office/officeart/2005/8/layout/vList2"/>
    <dgm:cxn modelId="{4661510A-4A61-4C13-8791-5A6067C3C457}" type="presOf" srcId="{65AF5261-5EB5-4184-9478-6FC126C56358}" destId="{45E56895-A945-4F02-AB90-98F3C02D9BBF}" srcOrd="0" destOrd="0" presId="urn:microsoft.com/office/officeart/2005/8/layout/vList2"/>
    <dgm:cxn modelId="{C017C44A-E519-4AEC-89C9-12B1E9876F84}" type="presOf" srcId="{4176982F-D393-4114-932C-5D0E9AAF30FC}" destId="{12FFF56F-115F-40C9-9D7F-F1AFD65E67D2}" srcOrd="0" destOrd="0" presId="urn:microsoft.com/office/officeart/2005/8/layout/vList2"/>
    <dgm:cxn modelId="{C390BCD9-CD98-4D48-A31F-0F7A7E9F9C50}" srcId="{4176982F-D393-4114-932C-5D0E9AAF30FC}" destId="{5C8284CC-F262-4896-87B2-7E443EF81B6D}" srcOrd="0" destOrd="0" parTransId="{2CD2E8D1-F0FA-4FD3-A92B-21DEA23EF257}" sibTransId="{EAF51BA8-A4A5-4CA1-B55D-1D448CE291E3}"/>
    <dgm:cxn modelId="{51D7FDFD-BC43-4380-ABCA-B641388519BC}" srcId="{E8764377-06A3-4C1A-B5AB-3A7FB08F825C}" destId="{988979A4-FCCE-4886-8378-DE06A4769A95}" srcOrd="1" destOrd="0" parTransId="{00383790-9EC1-4299-B40E-360398779601}" sibTransId="{DC58B808-2035-4493-9B15-2717625F41CA}"/>
    <dgm:cxn modelId="{BB535FCD-751C-4F2C-8F10-95CC81BE2E15}" srcId="{988979A4-FCCE-4886-8378-DE06A4769A95}" destId="{65AF5261-5EB5-4184-9478-6FC126C56358}" srcOrd="0" destOrd="0" parTransId="{7E77C673-5D9B-4D1E-80B9-D53BA1B3FA45}" sibTransId="{B3787410-3172-4F1C-9946-35A311258FCB}"/>
    <dgm:cxn modelId="{F68A1066-FFC2-4C1E-92BC-393860737C16}" srcId="{D2DDE564-F0DA-4C3F-8A0B-DC21D0079827}" destId="{D3F7DE79-00B3-41C3-A20A-AF52A61DA165}" srcOrd="0" destOrd="0" parTransId="{D0AA2123-B326-4641-B3BF-FD37E730EBFB}" sibTransId="{33328DF0-A552-49E3-B3E1-0F9F259EDA70}"/>
    <dgm:cxn modelId="{22F991A6-9589-4D0D-8BB2-0E831FAA2F87}" type="presOf" srcId="{5C8284CC-F262-4896-87B2-7E443EF81B6D}" destId="{07455394-1110-46E6-BFE4-1DFB803EFDF6}" srcOrd="0" destOrd="0" presId="urn:microsoft.com/office/officeart/2005/8/layout/vList2"/>
    <dgm:cxn modelId="{9670D120-C382-4DA5-B98A-4C712A4E5760}" type="presOf" srcId="{D2DDE564-F0DA-4C3F-8A0B-DC21D0079827}" destId="{0E51B30F-CAD8-4030-922C-243365D68140}" srcOrd="0" destOrd="0" presId="urn:microsoft.com/office/officeart/2005/8/layout/vList2"/>
    <dgm:cxn modelId="{5B000C63-6561-4C7E-8A0C-0356D96553BF}" srcId="{E8764377-06A3-4C1A-B5AB-3A7FB08F825C}" destId="{D2DDE564-F0DA-4C3F-8A0B-DC21D0079827}" srcOrd="0" destOrd="0" parTransId="{00AB65C4-1F95-448E-99DD-E47C886E17C1}" sibTransId="{A63DFE4F-F15E-4890-BF48-95BA492D5EB6}"/>
    <dgm:cxn modelId="{AF889932-0FB5-4991-86F9-17EA5B241096}" srcId="{E8764377-06A3-4C1A-B5AB-3A7FB08F825C}" destId="{4176982F-D393-4114-932C-5D0E9AAF30FC}" srcOrd="2" destOrd="0" parTransId="{0FCDC375-CE3D-47E6-85E0-8B4A15D69199}" sibTransId="{9FF84AB8-ADD0-482D-B5D3-6FCFA539BF89}"/>
    <dgm:cxn modelId="{1E4B2CC5-24A6-4520-AB50-03A4C53497E1}" type="presOf" srcId="{D3F7DE79-00B3-41C3-A20A-AF52A61DA165}" destId="{B6C83883-301A-4005-BC4C-F4847CD3EE9C}" srcOrd="0" destOrd="0" presId="urn:microsoft.com/office/officeart/2005/8/layout/vList2"/>
    <dgm:cxn modelId="{A4E4A81D-B0DB-4AE1-99F9-F4D01527C713}" type="presOf" srcId="{E8764377-06A3-4C1A-B5AB-3A7FB08F825C}" destId="{A64877A5-BCF7-400B-81EE-643AC7215422}" srcOrd="0" destOrd="0" presId="urn:microsoft.com/office/officeart/2005/8/layout/vList2"/>
    <dgm:cxn modelId="{1359091F-8098-46D8-8916-738616639E39}" type="presParOf" srcId="{A64877A5-BCF7-400B-81EE-643AC7215422}" destId="{0E51B30F-CAD8-4030-922C-243365D68140}" srcOrd="0" destOrd="0" presId="urn:microsoft.com/office/officeart/2005/8/layout/vList2"/>
    <dgm:cxn modelId="{BBF8EBE8-DBD0-4CB3-8049-649752F0D1B8}" type="presParOf" srcId="{A64877A5-BCF7-400B-81EE-643AC7215422}" destId="{B6C83883-301A-4005-BC4C-F4847CD3EE9C}" srcOrd="1" destOrd="0" presId="urn:microsoft.com/office/officeart/2005/8/layout/vList2"/>
    <dgm:cxn modelId="{2D3CA886-FBD7-438D-97DF-5D398DDCE1F5}" type="presParOf" srcId="{A64877A5-BCF7-400B-81EE-643AC7215422}" destId="{3D569CD8-86BF-4712-822F-7B1E611FD706}" srcOrd="2" destOrd="0" presId="urn:microsoft.com/office/officeart/2005/8/layout/vList2"/>
    <dgm:cxn modelId="{0EC0EE10-065F-4CB3-A70F-0B65B3753787}" type="presParOf" srcId="{A64877A5-BCF7-400B-81EE-643AC7215422}" destId="{45E56895-A945-4F02-AB90-98F3C02D9BBF}" srcOrd="3" destOrd="0" presId="urn:microsoft.com/office/officeart/2005/8/layout/vList2"/>
    <dgm:cxn modelId="{045BD6F5-D2ED-4DCB-8D8C-344DCD7E60AB}" type="presParOf" srcId="{A64877A5-BCF7-400B-81EE-643AC7215422}" destId="{12FFF56F-115F-40C9-9D7F-F1AFD65E67D2}" srcOrd="4" destOrd="0" presId="urn:microsoft.com/office/officeart/2005/8/layout/vList2"/>
    <dgm:cxn modelId="{4E5FBC80-D059-4D0C-AAEB-E40ACBE8867C}" type="presParOf" srcId="{A64877A5-BCF7-400B-81EE-643AC7215422}" destId="{07455394-1110-46E6-BFE4-1DFB803EFDF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764377-06A3-4C1A-B5AB-3A7FB08F825C}" type="doc">
      <dgm:prSet loTypeId="urn:microsoft.com/office/officeart/2005/8/layout/vList2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2DDE564-F0DA-4C3F-8A0B-DC21D0079827}">
      <dgm:prSet phldrT="[Текст]"/>
      <dgm:spPr>
        <a:solidFill>
          <a:srgbClr val="00808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B65C4-1F95-448E-99DD-E47C886E17C1}" type="parTrans" cxnId="{5B000C63-6561-4C7E-8A0C-0356D96553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3DFE4F-F15E-4890-BF48-95BA492D5EB6}" type="sibTrans" cxnId="{5B000C63-6561-4C7E-8A0C-0356D96553B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7DE79-00B3-41C3-A20A-AF52A61DA165}">
      <dgm:prSet phldrT="[Текст]" custT="1"/>
      <dgm:spPr/>
      <dgm:t>
        <a:bodyPr/>
        <a:lstStyle/>
        <a:p>
          <a:r>
            <a:rPr lang="ru-RU" sz="3200" b="1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6 572 061 996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AA2123-B326-4641-B3BF-FD37E730EBFB}" type="parTrans" cxnId="{F68A1066-FFC2-4C1E-92BC-393860737C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328DF0-A552-49E3-B3E1-0F9F259EDA70}" type="sibTrans" cxnId="{F68A1066-FFC2-4C1E-92BC-393860737C1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8979A4-FCCE-4886-8378-DE06A4769A95}">
      <dgm:prSet phldrT="[Текст]"/>
      <dgm:spPr>
        <a:solidFill>
          <a:srgbClr val="00808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год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83790-9EC1-4299-B40E-360398779601}" type="parTrans" cxnId="{51D7FDFD-BC43-4380-ABCA-B641388519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58B808-2035-4493-9B15-2717625F41CA}" type="sibTrans" cxnId="{51D7FDFD-BC43-4380-ABCA-B641388519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F5261-5EB5-4184-9478-6FC126C56358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5 300 000 740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87410-3172-4F1C-9946-35A311258FCB}" type="sibTrans" cxnId="{BB535FCD-751C-4F2C-8F10-95CC81BE2E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7C673-5D9B-4D1E-80B9-D53BA1B3FA45}" type="parTrans" cxnId="{BB535FCD-751C-4F2C-8F10-95CC81BE2E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76982F-D393-4114-932C-5D0E9AAF30FC}">
      <dgm:prSet/>
      <dgm:spPr>
        <a:solidFill>
          <a:srgbClr val="008080"/>
        </a:solidFill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2017 год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DC375-CE3D-47E6-85E0-8B4A15D69199}" type="parTrans" cxnId="{AF889932-0FB5-4991-86F9-17EA5B2410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F84AB8-ADD0-482D-B5D3-6FCFA539BF89}" type="sibTrans" cxnId="{AF889932-0FB5-4991-86F9-17EA5B2410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8284CC-F262-4896-87B2-7E443EF81B6D}">
      <dgm:prSet custT="1"/>
      <dgm:spPr/>
      <dgm:t>
        <a:bodyPr/>
        <a:lstStyle/>
        <a:p>
          <a:r>
            <a:rPr lang="ru-RU" sz="3200" b="1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7 994 733 828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D2E8D1-F0FA-4FD3-A92B-21DEA23EF257}" type="parTrans" cxnId="{C390BCD9-CD98-4D48-A31F-0F7A7E9F9C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F51BA8-A4A5-4CA1-B55D-1D448CE291E3}" type="sibTrans" cxnId="{C390BCD9-CD98-4D48-A31F-0F7A7E9F9C5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877A5-BCF7-400B-81EE-643AC7215422}" type="pres">
      <dgm:prSet presAssocID="{E8764377-06A3-4C1A-B5AB-3A7FB08F82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1B30F-CAD8-4030-922C-243365D68140}" type="pres">
      <dgm:prSet presAssocID="{D2DDE564-F0DA-4C3F-8A0B-DC21D007982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83883-301A-4005-BC4C-F4847CD3EE9C}" type="pres">
      <dgm:prSet presAssocID="{D2DDE564-F0DA-4C3F-8A0B-DC21D007982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69CD8-86BF-4712-822F-7B1E611FD706}" type="pres">
      <dgm:prSet presAssocID="{988979A4-FCCE-4886-8378-DE06A4769A9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56895-A945-4F02-AB90-98F3C02D9BBF}" type="pres">
      <dgm:prSet presAssocID="{988979A4-FCCE-4886-8378-DE06A4769A9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FF56F-115F-40C9-9D7F-F1AFD65E67D2}" type="pres">
      <dgm:prSet presAssocID="{4176982F-D393-4114-932C-5D0E9AAF30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55394-1110-46E6-BFE4-1DFB803EFDF6}" type="pres">
      <dgm:prSet presAssocID="{4176982F-D393-4114-932C-5D0E9AAF30F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F37264-14D3-45B6-80AE-BD666BCCEC57}" type="presOf" srcId="{5C8284CC-F262-4896-87B2-7E443EF81B6D}" destId="{07455394-1110-46E6-BFE4-1DFB803EFDF6}" srcOrd="0" destOrd="0" presId="urn:microsoft.com/office/officeart/2005/8/layout/vList2"/>
    <dgm:cxn modelId="{E35CB998-4B9D-4B37-804C-D00450EF88F2}" type="presOf" srcId="{D3F7DE79-00B3-41C3-A20A-AF52A61DA165}" destId="{B6C83883-301A-4005-BC4C-F4847CD3EE9C}" srcOrd="0" destOrd="0" presId="urn:microsoft.com/office/officeart/2005/8/layout/vList2"/>
    <dgm:cxn modelId="{C390BCD9-CD98-4D48-A31F-0F7A7E9F9C50}" srcId="{4176982F-D393-4114-932C-5D0E9AAF30FC}" destId="{5C8284CC-F262-4896-87B2-7E443EF81B6D}" srcOrd="0" destOrd="0" parTransId="{2CD2E8D1-F0FA-4FD3-A92B-21DEA23EF257}" sibTransId="{EAF51BA8-A4A5-4CA1-B55D-1D448CE291E3}"/>
    <dgm:cxn modelId="{51D7FDFD-BC43-4380-ABCA-B641388519BC}" srcId="{E8764377-06A3-4C1A-B5AB-3A7FB08F825C}" destId="{988979A4-FCCE-4886-8378-DE06A4769A95}" srcOrd="1" destOrd="0" parTransId="{00383790-9EC1-4299-B40E-360398779601}" sibTransId="{DC58B808-2035-4493-9B15-2717625F41CA}"/>
    <dgm:cxn modelId="{BB535FCD-751C-4F2C-8F10-95CC81BE2E15}" srcId="{988979A4-FCCE-4886-8378-DE06A4769A95}" destId="{65AF5261-5EB5-4184-9478-6FC126C56358}" srcOrd="0" destOrd="0" parTransId="{7E77C673-5D9B-4D1E-80B9-D53BA1B3FA45}" sibTransId="{B3787410-3172-4F1C-9946-35A311258FCB}"/>
    <dgm:cxn modelId="{F68A1066-FFC2-4C1E-92BC-393860737C16}" srcId="{D2DDE564-F0DA-4C3F-8A0B-DC21D0079827}" destId="{D3F7DE79-00B3-41C3-A20A-AF52A61DA165}" srcOrd="0" destOrd="0" parTransId="{D0AA2123-B326-4641-B3BF-FD37E730EBFB}" sibTransId="{33328DF0-A552-49E3-B3E1-0F9F259EDA70}"/>
    <dgm:cxn modelId="{B685FC29-7104-42CD-8328-F8B880481935}" type="presOf" srcId="{E8764377-06A3-4C1A-B5AB-3A7FB08F825C}" destId="{A64877A5-BCF7-400B-81EE-643AC7215422}" srcOrd="0" destOrd="0" presId="urn:microsoft.com/office/officeart/2005/8/layout/vList2"/>
    <dgm:cxn modelId="{796C8D29-CF2D-4ADC-A0F0-5164E614618C}" type="presOf" srcId="{988979A4-FCCE-4886-8378-DE06A4769A95}" destId="{3D569CD8-86BF-4712-822F-7B1E611FD706}" srcOrd="0" destOrd="0" presId="urn:microsoft.com/office/officeart/2005/8/layout/vList2"/>
    <dgm:cxn modelId="{DA038532-2289-4666-A0B3-0CE3BB0481D8}" type="presOf" srcId="{4176982F-D393-4114-932C-5D0E9AAF30FC}" destId="{12FFF56F-115F-40C9-9D7F-F1AFD65E67D2}" srcOrd="0" destOrd="0" presId="urn:microsoft.com/office/officeart/2005/8/layout/vList2"/>
    <dgm:cxn modelId="{5B000C63-6561-4C7E-8A0C-0356D96553BF}" srcId="{E8764377-06A3-4C1A-B5AB-3A7FB08F825C}" destId="{D2DDE564-F0DA-4C3F-8A0B-DC21D0079827}" srcOrd="0" destOrd="0" parTransId="{00AB65C4-1F95-448E-99DD-E47C886E17C1}" sibTransId="{A63DFE4F-F15E-4890-BF48-95BA492D5EB6}"/>
    <dgm:cxn modelId="{AF889932-0FB5-4991-86F9-17EA5B241096}" srcId="{E8764377-06A3-4C1A-B5AB-3A7FB08F825C}" destId="{4176982F-D393-4114-932C-5D0E9AAF30FC}" srcOrd="2" destOrd="0" parTransId="{0FCDC375-CE3D-47E6-85E0-8B4A15D69199}" sibTransId="{9FF84AB8-ADD0-482D-B5D3-6FCFA539BF89}"/>
    <dgm:cxn modelId="{6A75EC6F-5AF0-4E5C-B191-FFF97B712ABA}" type="presOf" srcId="{65AF5261-5EB5-4184-9478-6FC126C56358}" destId="{45E56895-A945-4F02-AB90-98F3C02D9BBF}" srcOrd="0" destOrd="0" presId="urn:microsoft.com/office/officeart/2005/8/layout/vList2"/>
    <dgm:cxn modelId="{75CE69BC-B83E-4EE5-963E-F672F3BB32BA}" type="presOf" srcId="{D2DDE564-F0DA-4C3F-8A0B-DC21D0079827}" destId="{0E51B30F-CAD8-4030-922C-243365D68140}" srcOrd="0" destOrd="0" presId="urn:microsoft.com/office/officeart/2005/8/layout/vList2"/>
    <dgm:cxn modelId="{59AC49BF-C07C-4784-9B5B-78BFF6CDEDFB}" type="presParOf" srcId="{A64877A5-BCF7-400B-81EE-643AC7215422}" destId="{0E51B30F-CAD8-4030-922C-243365D68140}" srcOrd="0" destOrd="0" presId="urn:microsoft.com/office/officeart/2005/8/layout/vList2"/>
    <dgm:cxn modelId="{BCF95046-C885-47C7-B3A3-2A7C33E0FC1A}" type="presParOf" srcId="{A64877A5-BCF7-400B-81EE-643AC7215422}" destId="{B6C83883-301A-4005-BC4C-F4847CD3EE9C}" srcOrd="1" destOrd="0" presId="urn:microsoft.com/office/officeart/2005/8/layout/vList2"/>
    <dgm:cxn modelId="{69262939-6AE9-4E4B-A228-CF513DEE2A06}" type="presParOf" srcId="{A64877A5-BCF7-400B-81EE-643AC7215422}" destId="{3D569CD8-86BF-4712-822F-7B1E611FD706}" srcOrd="2" destOrd="0" presId="urn:microsoft.com/office/officeart/2005/8/layout/vList2"/>
    <dgm:cxn modelId="{0ECE602A-A52C-4D3F-B157-AEB4CC1E488A}" type="presParOf" srcId="{A64877A5-BCF7-400B-81EE-643AC7215422}" destId="{45E56895-A945-4F02-AB90-98F3C02D9BBF}" srcOrd="3" destOrd="0" presId="urn:microsoft.com/office/officeart/2005/8/layout/vList2"/>
    <dgm:cxn modelId="{CD9F1076-788C-4A02-A507-CF3DC9FFBCCC}" type="presParOf" srcId="{A64877A5-BCF7-400B-81EE-643AC7215422}" destId="{12FFF56F-115F-40C9-9D7F-F1AFD65E67D2}" srcOrd="4" destOrd="0" presId="urn:microsoft.com/office/officeart/2005/8/layout/vList2"/>
    <dgm:cxn modelId="{4CFC643B-50E2-4A1C-A40A-5B380769A6EE}" type="presParOf" srcId="{A64877A5-BCF7-400B-81EE-643AC7215422}" destId="{07455394-1110-46E6-BFE4-1DFB803EFDF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19AC00-3D41-4B4D-9516-F3DB35D4400F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EE46A1-D5B4-4C55-8809-103B55858CA3}">
      <dgm:prSet phldrT="[Текст]" custT="1"/>
      <dgm:spPr>
        <a:solidFill>
          <a:schemeClr val="accent5">
            <a:lumMod val="75000"/>
          </a:schemeClr>
        </a:solidFill>
      </dgm:spPr>
      <dgm:t>
        <a:bodyPr anchor="t"/>
        <a:lstStyle/>
        <a:p>
          <a:r>
            <a:rPr lang="ru-RU" sz="2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Страховые организации</a:t>
          </a:r>
        </a:p>
      </dgm:t>
    </dgm:pt>
    <dgm:pt modelId="{1B20AD52-E4C8-4CE9-8F0F-4AF23E32A7F5}" type="parTrans" cxnId="{9ABFFFFD-749A-44B5-9EAC-D1B1E44B0FB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2FCFC3-285F-4DCA-B8B7-17D7DB5E3B4C}" type="sibTrans" cxnId="{9ABFFFFD-749A-44B5-9EAC-D1B1E44B0FB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698CAB-BB2F-43A0-8A1A-ADE09E26B2D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spc="-1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2000" spc="-1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устанавливались планируемые объемы сбора страховой премии в целом по всем страховым продуктам;</a:t>
          </a:r>
        </a:p>
      </dgm:t>
    </dgm:pt>
    <dgm:pt modelId="{71960B08-8D18-4D71-A440-6241B2F4E400}" type="parTrans" cxnId="{5047E6D5-0112-4D6D-82C2-7F557C5EA3F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2B809C-7DF9-460A-AE14-F62C93FA95B1}" type="sibTrans" cxnId="{5047E6D5-0112-4D6D-82C2-7F557C5EA3F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1062D1-A629-4D93-8AE4-8A4186F3E917}">
      <dgm:prSet phldrT="[Текст]" custT="1"/>
      <dgm:spPr/>
      <dgm:t>
        <a:bodyPr/>
        <a:lstStyle/>
        <a:p>
          <a:pPr marL="0" indent="0">
            <a:buFontTx/>
            <a:buNone/>
          </a:pPr>
          <a:r>
            <a:rPr lang="ru-RU" sz="2000" spc="-1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устанавливались критерии ежемесячного вознаграждения по заключенным и оплаченным договорам по итогам положительной работы банка с фиксацией минимальной суммы.</a:t>
          </a:r>
        </a:p>
      </dgm:t>
    </dgm:pt>
    <dgm:pt modelId="{1420421C-8E49-4E5D-89DA-130E8A3970E2}" type="parTrans" cxnId="{AC1F507F-2C94-4CD8-80B4-D02030B6444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004E79-A6BF-4274-A7C6-4A335E516596}" type="sibTrans" cxnId="{AC1F507F-2C94-4CD8-80B4-D02030B6444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E8589D-8D78-46E5-B926-4BAC0F9FDBA3}">
      <dgm:prSet phldrT="[Текст]" custT="1"/>
      <dgm:spPr>
        <a:solidFill>
          <a:schemeClr val="accent5">
            <a:lumMod val="75000"/>
          </a:schemeClr>
        </a:solidFill>
      </dgm:spPr>
      <dgm:t>
        <a:bodyPr anchor="t"/>
        <a:lstStyle/>
        <a:p>
          <a:r>
            <a:rPr lang="ru-RU" sz="2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Кредитные организации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92F3C-0C1C-43A3-883F-743CFDB29926}" type="parTrans" cxnId="{17F67E80-1858-49FE-8E19-321275304A4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9AE2F2-408E-4188-AF54-0BD8390024D7}" type="sibTrans" cxnId="{17F67E80-1858-49FE-8E19-321275304A4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BAD47F-22EB-4E0F-AA40-B0D0950BD4B9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Имеют целевые показатели для сотрудников – 5 кредитных организаций</a:t>
          </a:r>
        </a:p>
      </dgm:t>
    </dgm:pt>
    <dgm:pt modelId="{CC4EAB69-0833-488C-92A4-00F957150407}" type="parTrans" cxnId="{7EE07713-EE0F-4519-838A-3D012FB4AB4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B65241-D610-49E1-BEDF-3F4E0319148B}" type="sibTrans" cxnId="{7EE07713-EE0F-4519-838A-3D012FB4AB4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52C2FF-BC49-4978-B07C-8D6BEF3F84F2}">
      <dgm:prSet custT="1"/>
      <dgm:spPr/>
      <dgm:t>
        <a:bodyPr/>
        <a:lstStyle/>
        <a:p>
          <a:r>
            <a:rPr lang="ru-RU" sz="2000" spc="-1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по планируемому количеству договоров на отчетный период;</a:t>
          </a:r>
        </a:p>
      </dgm:t>
    </dgm:pt>
    <dgm:pt modelId="{31FD6737-F395-4240-AA76-0D2720E2EB3B}" type="parTrans" cxnId="{2CFE1D85-19AD-4FBE-AD44-3024BAF1C66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91331-27BB-4A80-BF4C-358803D6C054}" type="sibTrans" cxnId="{2CFE1D85-19AD-4FBE-AD44-3024BAF1C66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BEFFE0-8D5C-49D6-8349-EEF6C128925A}">
      <dgm:prSet custT="1"/>
      <dgm:spPr/>
      <dgm:t>
        <a:bodyPr/>
        <a:lstStyle/>
        <a:p>
          <a:r>
            <a:rPr lang="ru-RU" sz="2000" spc="-1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по размеру комиссии за страхование по ипотеке и коллективному страхованию.</a:t>
          </a:r>
          <a:endParaRPr lang="ru-RU" sz="2000" spc="-100" baseline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E6D909-668D-483D-91A4-623F4A6B4752}" type="parTrans" cxnId="{E923C513-0727-472E-8BA2-C4CE38D393F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43F2A5-A1F2-40B3-8E15-6CC3B7071758}" type="sibTrans" cxnId="{E923C513-0727-472E-8BA2-C4CE38D393F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11644E-C268-445F-894C-2A9FD4E8F64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Имеют целевые показатели для сотрудников – 9 страховых организаций</a:t>
          </a:r>
        </a:p>
      </dgm:t>
    </dgm:pt>
    <dgm:pt modelId="{DEF8DB11-3533-4883-9583-1B3F342B8F12}" type="parTrans" cxnId="{EBEFEB81-2487-4C00-B11A-F52076762E47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8A3A25-03DF-4A48-9DCE-CE954F3BDDCB}" type="sibTrans" cxnId="{EBEFEB81-2487-4C00-B11A-F52076762E47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8F4F7-6155-4DB3-A3FE-960526090CEE}" type="pres">
      <dgm:prSet presAssocID="{CE19AC00-3D41-4B4D-9516-F3DB35D4400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CBF1B4-E873-4BB5-81BC-156A5BF856F1}" type="pres">
      <dgm:prSet presAssocID="{19EE46A1-D5B4-4C55-8809-103B55858CA3}" presName="compNode" presStyleCnt="0"/>
      <dgm:spPr/>
    </dgm:pt>
    <dgm:pt modelId="{82D8E692-8A25-44E2-BAF9-A993FF15620B}" type="pres">
      <dgm:prSet presAssocID="{19EE46A1-D5B4-4C55-8809-103B55858CA3}" presName="aNode" presStyleLbl="bgShp" presStyleIdx="0" presStyleCnt="2" custLinFactNeighborX="974" custLinFactNeighborY="550"/>
      <dgm:spPr/>
      <dgm:t>
        <a:bodyPr/>
        <a:lstStyle/>
        <a:p>
          <a:endParaRPr lang="ru-RU"/>
        </a:p>
      </dgm:t>
    </dgm:pt>
    <dgm:pt modelId="{CDCC6399-9198-4699-908F-4E2E03CAA880}" type="pres">
      <dgm:prSet presAssocID="{19EE46A1-D5B4-4C55-8809-103B55858CA3}" presName="textNode" presStyleLbl="bgShp" presStyleIdx="0" presStyleCnt="2"/>
      <dgm:spPr/>
      <dgm:t>
        <a:bodyPr/>
        <a:lstStyle/>
        <a:p>
          <a:endParaRPr lang="ru-RU"/>
        </a:p>
      </dgm:t>
    </dgm:pt>
    <dgm:pt modelId="{F8A161FE-570D-4EEB-8B37-774A96C08900}" type="pres">
      <dgm:prSet presAssocID="{19EE46A1-D5B4-4C55-8809-103B55858CA3}" presName="compChildNode" presStyleCnt="0"/>
      <dgm:spPr/>
    </dgm:pt>
    <dgm:pt modelId="{8C1BBF73-3749-47BF-AC3D-95A64C4D2D6A}" type="pres">
      <dgm:prSet presAssocID="{19EE46A1-D5B4-4C55-8809-103B55858CA3}" presName="theInnerList" presStyleCnt="0"/>
      <dgm:spPr/>
    </dgm:pt>
    <dgm:pt modelId="{B331337A-6E09-4CDF-8BAA-B6A8C937FA2B}" type="pres">
      <dgm:prSet presAssocID="{4E11644E-C268-445F-894C-2A9FD4E8F642}" presName="childNode" presStyleLbl="node1" presStyleIdx="0" presStyleCnt="6" custScaleX="114496" custScaleY="520255" custLinFactY="-516263" custLinFactNeighborX="1760" custLinFactNeighborY="-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C9D08-ECAC-4D16-A8E1-BA5B737FC9F7}" type="pres">
      <dgm:prSet presAssocID="{4E11644E-C268-445F-894C-2A9FD4E8F642}" presName="aSpace2" presStyleCnt="0"/>
      <dgm:spPr/>
    </dgm:pt>
    <dgm:pt modelId="{B6361B03-C9BE-4D6F-938A-7DD7A7F7B534}" type="pres">
      <dgm:prSet presAssocID="{9C698CAB-BB2F-43A0-8A1A-ADE09E26B2DF}" presName="childNode" presStyleLbl="node1" presStyleIdx="1" presStyleCnt="6" custScaleX="118586" custScaleY="780735" custLinFactY="-46305" custLinFactNeighborX="176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6D3F66-76BB-4BD1-9972-0F37F0DB2DAD}" type="pres">
      <dgm:prSet presAssocID="{9C698CAB-BB2F-43A0-8A1A-ADE09E26B2DF}" presName="aSpace2" presStyleCnt="0"/>
      <dgm:spPr/>
    </dgm:pt>
    <dgm:pt modelId="{7C513895-CAA5-466F-BB29-43E6DFE9040C}" type="pres">
      <dgm:prSet presAssocID="{1E1062D1-A629-4D93-8AE4-8A4186F3E917}" presName="childNode" presStyleLbl="node1" presStyleIdx="2" presStyleCnt="6" custScaleX="118587" custScaleY="1055503" custLinFactY="3696" custLinFactNeighborX="176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68382-1EB2-439B-8479-7D980102BB2A}" type="pres">
      <dgm:prSet presAssocID="{19EE46A1-D5B4-4C55-8809-103B55858CA3}" presName="aSpace" presStyleCnt="0"/>
      <dgm:spPr/>
    </dgm:pt>
    <dgm:pt modelId="{39AB5D17-4932-4AA4-937E-9A0BE53B5B88}" type="pres">
      <dgm:prSet presAssocID="{37E8589D-8D78-46E5-B926-4BAC0F9FDBA3}" presName="compNode" presStyleCnt="0"/>
      <dgm:spPr/>
    </dgm:pt>
    <dgm:pt modelId="{8C236A4E-8055-4291-B210-9A4005198E18}" type="pres">
      <dgm:prSet presAssocID="{37E8589D-8D78-46E5-B926-4BAC0F9FDBA3}" presName="aNode" presStyleLbl="bgShp" presStyleIdx="1" presStyleCnt="2" custLinFactNeighborX="-245"/>
      <dgm:spPr/>
      <dgm:t>
        <a:bodyPr/>
        <a:lstStyle/>
        <a:p>
          <a:endParaRPr lang="ru-RU"/>
        </a:p>
      </dgm:t>
    </dgm:pt>
    <dgm:pt modelId="{0585BCE5-CC12-47B3-962F-EDB4C8EC6F31}" type="pres">
      <dgm:prSet presAssocID="{37E8589D-8D78-46E5-B926-4BAC0F9FDBA3}" presName="textNode" presStyleLbl="bgShp" presStyleIdx="1" presStyleCnt="2"/>
      <dgm:spPr/>
      <dgm:t>
        <a:bodyPr/>
        <a:lstStyle/>
        <a:p>
          <a:endParaRPr lang="ru-RU"/>
        </a:p>
      </dgm:t>
    </dgm:pt>
    <dgm:pt modelId="{84829FF1-621F-4565-914E-50838C201C8E}" type="pres">
      <dgm:prSet presAssocID="{37E8589D-8D78-46E5-B926-4BAC0F9FDBA3}" presName="compChildNode" presStyleCnt="0"/>
      <dgm:spPr/>
    </dgm:pt>
    <dgm:pt modelId="{54712265-68BA-4093-BBF3-3FDECDDC0111}" type="pres">
      <dgm:prSet presAssocID="{37E8589D-8D78-46E5-B926-4BAC0F9FDBA3}" presName="theInnerList" presStyleCnt="0"/>
      <dgm:spPr/>
    </dgm:pt>
    <dgm:pt modelId="{334D9DF0-27ED-40BC-A9AB-5838C31A245A}" type="pres">
      <dgm:prSet presAssocID="{9CBAD47F-22EB-4E0F-AA40-B0D0950BD4B9}" presName="childNode" presStyleLbl="node1" presStyleIdx="3" presStyleCnt="6" custScaleX="112217" custScaleY="84760" custLinFactY="-75357" custLinFactNeighborX="-64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4CB1B1-7D94-49B1-ADF0-FE474C4DA46E}" type="pres">
      <dgm:prSet presAssocID="{9CBAD47F-22EB-4E0F-AA40-B0D0950BD4B9}" presName="aSpace2" presStyleCnt="0"/>
      <dgm:spPr/>
    </dgm:pt>
    <dgm:pt modelId="{09FF73D3-6613-4FBF-86D8-5D044FD551E9}" type="pres">
      <dgm:prSet presAssocID="{3C52C2FF-BC49-4978-B07C-8D6BEF3F84F2}" presName="childNode" presStyleLbl="node1" presStyleIdx="4" presStyleCnt="6" custScaleX="114735" custScaleY="103023" custLinFactY="-14523" custLinFactNeighborX="-190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86809-35D7-434C-8ACF-A9FC5D637E0B}" type="pres">
      <dgm:prSet presAssocID="{3C52C2FF-BC49-4978-B07C-8D6BEF3F84F2}" presName="aSpace2" presStyleCnt="0"/>
      <dgm:spPr/>
    </dgm:pt>
    <dgm:pt modelId="{4BF6C0D1-CF64-4D30-A7B9-9E6E96F77C1D}" type="pres">
      <dgm:prSet presAssocID="{ACBEFFE0-8D5C-49D6-8349-EEF6C128925A}" presName="childNode" presStyleLbl="node1" presStyleIdx="5" presStyleCnt="6" custScaleX="112217" custScaleY="123662" custLinFactNeighborX="-649" custLinFactNeighborY="-84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FE1D85-19AD-4FBE-AD44-3024BAF1C66D}" srcId="{37E8589D-8D78-46E5-B926-4BAC0F9FDBA3}" destId="{3C52C2FF-BC49-4978-B07C-8D6BEF3F84F2}" srcOrd="1" destOrd="0" parTransId="{31FD6737-F395-4240-AA76-0D2720E2EB3B}" sibTransId="{8B391331-27BB-4A80-BF4C-358803D6C054}"/>
    <dgm:cxn modelId="{7EE07713-EE0F-4519-838A-3D012FB4AB48}" srcId="{37E8589D-8D78-46E5-B926-4BAC0F9FDBA3}" destId="{9CBAD47F-22EB-4E0F-AA40-B0D0950BD4B9}" srcOrd="0" destOrd="0" parTransId="{CC4EAB69-0833-488C-92A4-00F957150407}" sibTransId="{27B65241-D610-49E1-BEDF-3F4E0319148B}"/>
    <dgm:cxn modelId="{B4AD1665-BBD8-427E-88B9-461F3C79B824}" type="presOf" srcId="{CE19AC00-3D41-4B4D-9516-F3DB35D4400F}" destId="{76B8F4F7-6155-4DB3-A3FE-960526090CEE}" srcOrd="0" destOrd="0" presId="urn:microsoft.com/office/officeart/2005/8/layout/lProcess2"/>
    <dgm:cxn modelId="{26D8DA84-A2CB-4B05-B33D-9E754B12B0DC}" type="presOf" srcId="{1E1062D1-A629-4D93-8AE4-8A4186F3E917}" destId="{7C513895-CAA5-466F-BB29-43E6DFE9040C}" srcOrd="0" destOrd="0" presId="urn:microsoft.com/office/officeart/2005/8/layout/lProcess2"/>
    <dgm:cxn modelId="{EBEFEB81-2487-4C00-B11A-F52076762E47}" srcId="{19EE46A1-D5B4-4C55-8809-103B55858CA3}" destId="{4E11644E-C268-445F-894C-2A9FD4E8F642}" srcOrd="0" destOrd="0" parTransId="{DEF8DB11-3533-4883-9583-1B3F342B8F12}" sibTransId="{F58A3A25-03DF-4A48-9DCE-CE954F3BDDCB}"/>
    <dgm:cxn modelId="{48074958-DE7E-482F-9342-236B85A06F27}" type="presOf" srcId="{19EE46A1-D5B4-4C55-8809-103B55858CA3}" destId="{82D8E692-8A25-44E2-BAF9-A993FF15620B}" srcOrd="0" destOrd="0" presId="urn:microsoft.com/office/officeart/2005/8/layout/lProcess2"/>
    <dgm:cxn modelId="{79F8446A-F0D9-49BE-8A6B-5BDE71F1BCB0}" type="presOf" srcId="{ACBEFFE0-8D5C-49D6-8349-EEF6C128925A}" destId="{4BF6C0D1-CF64-4D30-A7B9-9E6E96F77C1D}" srcOrd="0" destOrd="0" presId="urn:microsoft.com/office/officeart/2005/8/layout/lProcess2"/>
    <dgm:cxn modelId="{9ABFFFFD-749A-44B5-9EAC-D1B1E44B0FBB}" srcId="{CE19AC00-3D41-4B4D-9516-F3DB35D4400F}" destId="{19EE46A1-D5B4-4C55-8809-103B55858CA3}" srcOrd="0" destOrd="0" parTransId="{1B20AD52-E4C8-4CE9-8F0F-4AF23E32A7F5}" sibTransId="{D52FCFC3-285F-4DCA-B8B7-17D7DB5E3B4C}"/>
    <dgm:cxn modelId="{AC1F507F-2C94-4CD8-80B4-D02030B64448}" srcId="{19EE46A1-D5B4-4C55-8809-103B55858CA3}" destId="{1E1062D1-A629-4D93-8AE4-8A4186F3E917}" srcOrd="2" destOrd="0" parTransId="{1420421C-8E49-4E5D-89DA-130E8A3970E2}" sibTransId="{C9004E79-A6BF-4274-A7C6-4A335E516596}"/>
    <dgm:cxn modelId="{114442C6-80B2-49CA-8FFF-8C8CB6F2D8D1}" type="presOf" srcId="{19EE46A1-D5B4-4C55-8809-103B55858CA3}" destId="{CDCC6399-9198-4699-908F-4E2E03CAA880}" srcOrd="1" destOrd="0" presId="urn:microsoft.com/office/officeart/2005/8/layout/lProcess2"/>
    <dgm:cxn modelId="{76A4AD5D-6082-43F5-A366-941E43587B8E}" type="presOf" srcId="{4E11644E-C268-445F-894C-2A9FD4E8F642}" destId="{B331337A-6E09-4CDF-8BAA-B6A8C937FA2B}" srcOrd="0" destOrd="0" presId="urn:microsoft.com/office/officeart/2005/8/layout/lProcess2"/>
    <dgm:cxn modelId="{3CF4FF77-C253-41DD-BC07-184E3D9F469C}" type="presOf" srcId="{9C698CAB-BB2F-43A0-8A1A-ADE09E26B2DF}" destId="{B6361B03-C9BE-4D6F-938A-7DD7A7F7B534}" srcOrd="0" destOrd="0" presId="urn:microsoft.com/office/officeart/2005/8/layout/lProcess2"/>
    <dgm:cxn modelId="{5047E6D5-0112-4D6D-82C2-7F557C5EA3FF}" srcId="{19EE46A1-D5B4-4C55-8809-103B55858CA3}" destId="{9C698CAB-BB2F-43A0-8A1A-ADE09E26B2DF}" srcOrd="1" destOrd="0" parTransId="{71960B08-8D18-4D71-A440-6241B2F4E400}" sibTransId="{222B809C-7DF9-460A-AE14-F62C93FA95B1}"/>
    <dgm:cxn modelId="{2E637F8A-8DA8-4C73-BFC9-74E75306F7AC}" type="presOf" srcId="{37E8589D-8D78-46E5-B926-4BAC0F9FDBA3}" destId="{0585BCE5-CC12-47B3-962F-EDB4C8EC6F31}" srcOrd="1" destOrd="0" presId="urn:microsoft.com/office/officeart/2005/8/layout/lProcess2"/>
    <dgm:cxn modelId="{7628613F-0C1E-4265-8DCD-46F0ECC521B3}" type="presOf" srcId="{37E8589D-8D78-46E5-B926-4BAC0F9FDBA3}" destId="{8C236A4E-8055-4291-B210-9A4005198E18}" srcOrd="0" destOrd="0" presId="urn:microsoft.com/office/officeart/2005/8/layout/lProcess2"/>
    <dgm:cxn modelId="{E923C513-0727-472E-8BA2-C4CE38D393FF}" srcId="{37E8589D-8D78-46E5-B926-4BAC0F9FDBA3}" destId="{ACBEFFE0-8D5C-49D6-8349-EEF6C128925A}" srcOrd="2" destOrd="0" parTransId="{53E6D909-668D-483D-91A4-623F4A6B4752}" sibTransId="{A343F2A5-A1F2-40B3-8E15-6CC3B7071758}"/>
    <dgm:cxn modelId="{17F67E80-1858-49FE-8E19-321275304A4A}" srcId="{CE19AC00-3D41-4B4D-9516-F3DB35D4400F}" destId="{37E8589D-8D78-46E5-B926-4BAC0F9FDBA3}" srcOrd="1" destOrd="0" parTransId="{ED692F3C-0C1C-43A3-883F-743CFDB29926}" sibTransId="{859AE2F2-408E-4188-AF54-0BD8390024D7}"/>
    <dgm:cxn modelId="{EE80F886-39D3-4E3E-9211-1433B1F8D897}" type="presOf" srcId="{3C52C2FF-BC49-4978-B07C-8D6BEF3F84F2}" destId="{09FF73D3-6613-4FBF-86D8-5D044FD551E9}" srcOrd="0" destOrd="0" presId="urn:microsoft.com/office/officeart/2005/8/layout/lProcess2"/>
    <dgm:cxn modelId="{560ED79B-9CCB-4CAF-B953-39E882B72DF8}" type="presOf" srcId="{9CBAD47F-22EB-4E0F-AA40-B0D0950BD4B9}" destId="{334D9DF0-27ED-40BC-A9AB-5838C31A245A}" srcOrd="0" destOrd="0" presId="urn:microsoft.com/office/officeart/2005/8/layout/lProcess2"/>
    <dgm:cxn modelId="{1E8C71A1-3734-432D-94F3-0FA65D618B38}" type="presParOf" srcId="{76B8F4F7-6155-4DB3-A3FE-960526090CEE}" destId="{17CBF1B4-E873-4BB5-81BC-156A5BF856F1}" srcOrd="0" destOrd="0" presId="urn:microsoft.com/office/officeart/2005/8/layout/lProcess2"/>
    <dgm:cxn modelId="{D0AB63CC-6DEA-47E7-ABE0-91F67325FDC4}" type="presParOf" srcId="{17CBF1B4-E873-4BB5-81BC-156A5BF856F1}" destId="{82D8E692-8A25-44E2-BAF9-A993FF15620B}" srcOrd="0" destOrd="0" presId="urn:microsoft.com/office/officeart/2005/8/layout/lProcess2"/>
    <dgm:cxn modelId="{686F97FE-A3BF-4E14-B11B-9ACC9C07734A}" type="presParOf" srcId="{17CBF1B4-E873-4BB5-81BC-156A5BF856F1}" destId="{CDCC6399-9198-4699-908F-4E2E03CAA880}" srcOrd="1" destOrd="0" presId="urn:microsoft.com/office/officeart/2005/8/layout/lProcess2"/>
    <dgm:cxn modelId="{84734050-D861-4D38-A443-A8E43B483CAB}" type="presParOf" srcId="{17CBF1B4-E873-4BB5-81BC-156A5BF856F1}" destId="{F8A161FE-570D-4EEB-8B37-774A96C08900}" srcOrd="2" destOrd="0" presId="urn:microsoft.com/office/officeart/2005/8/layout/lProcess2"/>
    <dgm:cxn modelId="{996A283D-EFC4-46F5-917A-B4A4E5E3A92E}" type="presParOf" srcId="{F8A161FE-570D-4EEB-8B37-774A96C08900}" destId="{8C1BBF73-3749-47BF-AC3D-95A64C4D2D6A}" srcOrd="0" destOrd="0" presId="urn:microsoft.com/office/officeart/2005/8/layout/lProcess2"/>
    <dgm:cxn modelId="{577F2EA7-EDBB-4726-89B7-3FCEFFCE754E}" type="presParOf" srcId="{8C1BBF73-3749-47BF-AC3D-95A64C4D2D6A}" destId="{B331337A-6E09-4CDF-8BAA-B6A8C937FA2B}" srcOrd="0" destOrd="0" presId="urn:microsoft.com/office/officeart/2005/8/layout/lProcess2"/>
    <dgm:cxn modelId="{D0AB9B72-6E31-4569-AE4E-DE26EEC83F5B}" type="presParOf" srcId="{8C1BBF73-3749-47BF-AC3D-95A64C4D2D6A}" destId="{43DC9D08-ECAC-4D16-A8E1-BA5B737FC9F7}" srcOrd="1" destOrd="0" presId="urn:microsoft.com/office/officeart/2005/8/layout/lProcess2"/>
    <dgm:cxn modelId="{7674B5EA-7087-4145-8FE0-6120E046540A}" type="presParOf" srcId="{8C1BBF73-3749-47BF-AC3D-95A64C4D2D6A}" destId="{B6361B03-C9BE-4D6F-938A-7DD7A7F7B534}" srcOrd="2" destOrd="0" presId="urn:microsoft.com/office/officeart/2005/8/layout/lProcess2"/>
    <dgm:cxn modelId="{26638D3A-4C2F-46C4-8BA7-FC2C97636FCD}" type="presParOf" srcId="{8C1BBF73-3749-47BF-AC3D-95A64C4D2D6A}" destId="{856D3F66-76BB-4BD1-9972-0F37F0DB2DAD}" srcOrd="3" destOrd="0" presId="urn:microsoft.com/office/officeart/2005/8/layout/lProcess2"/>
    <dgm:cxn modelId="{3827A3C5-7B6A-4024-9537-D66BB801C21B}" type="presParOf" srcId="{8C1BBF73-3749-47BF-AC3D-95A64C4D2D6A}" destId="{7C513895-CAA5-466F-BB29-43E6DFE9040C}" srcOrd="4" destOrd="0" presId="urn:microsoft.com/office/officeart/2005/8/layout/lProcess2"/>
    <dgm:cxn modelId="{3B9E4A08-80E6-4D63-958E-82D232FC34B8}" type="presParOf" srcId="{76B8F4F7-6155-4DB3-A3FE-960526090CEE}" destId="{6B068382-1EB2-439B-8479-7D980102BB2A}" srcOrd="1" destOrd="0" presId="urn:microsoft.com/office/officeart/2005/8/layout/lProcess2"/>
    <dgm:cxn modelId="{ED2A9DBE-ECEF-45E1-9608-3940B256709C}" type="presParOf" srcId="{76B8F4F7-6155-4DB3-A3FE-960526090CEE}" destId="{39AB5D17-4932-4AA4-937E-9A0BE53B5B88}" srcOrd="2" destOrd="0" presId="urn:microsoft.com/office/officeart/2005/8/layout/lProcess2"/>
    <dgm:cxn modelId="{41022470-7F75-4216-9473-C670708D2FB7}" type="presParOf" srcId="{39AB5D17-4932-4AA4-937E-9A0BE53B5B88}" destId="{8C236A4E-8055-4291-B210-9A4005198E18}" srcOrd="0" destOrd="0" presId="urn:microsoft.com/office/officeart/2005/8/layout/lProcess2"/>
    <dgm:cxn modelId="{1EE5F619-539D-487C-9BD0-CECC1A9452D1}" type="presParOf" srcId="{39AB5D17-4932-4AA4-937E-9A0BE53B5B88}" destId="{0585BCE5-CC12-47B3-962F-EDB4C8EC6F31}" srcOrd="1" destOrd="0" presId="urn:microsoft.com/office/officeart/2005/8/layout/lProcess2"/>
    <dgm:cxn modelId="{AC68D537-C961-4976-BCC6-3F415390482E}" type="presParOf" srcId="{39AB5D17-4932-4AA4-937E-9A0BE53B5B88}" destId="{84829FF1-621F-4565-914E-50838C201C8E}" srcOrd="2" destOrd="0" presId="urn:microsoft.com/office/officeart/2005/8/layout/lProcess2"/>
    <dgm:cxn modelId="{45B24CF2-2C75-4ED9-AEBE-5C1B2FB2A91F}" type="presParOf" srcId="{84829FF1-621F-4565-914E-50838C201C8E}" destId="{54712265-68BA-4093-BBF3-3FDECDDC0111}" srcOrd="0" destOrd="0" presId="urn:microsoft.com/office/officeart/2005/8/layout/lProcess2"/>
    <dgm:cxn modelId="{24742485-3C07-4CB2-AFE2-819DA63C11E3}" type="presParOf" srcId="{54712265-68BA-4093-BBF3-3FDECDDC0111}" destId="{334D9DF0-27ED-40BC-A9AB-5838C31A245A}" srcOrd="0" destOrd="0" presId="urn:microsoft.com/office/officeart/2005/8/layout/lProcess2"/>
    <dgm:cxn modelId="{9F29F343-D3E8-4FA3-A998-1222F8480B43}" type="presParOf" srcId="{54712265-68BA-4093-BBF3-3FDECDDC0111}" destId="{594CB1B1-7D94-49B1-ADF0-FE474C4DA46E}" srcOrd="1" destOrd="0" presId="urn:microsoft.com/office/officeart/2005/8/layout/lProcess2"/>
    <dgm:cxn modelId="{F43B6E84-844F-4954-B1DF-DB1E400C996D}" type="presParOf" srcId="{54712265-68BA-4093-BBF3-3FDECDDC0111}" destId="{09FF73D3-6613-4FBF-86D8-5D044FD551E9}" srcOrd="2" destOrd="0" presId="urn:microsoft.com/office/officeart/2005/8/layout/lProcess2"/>
    <dgm:cxn modelId="{9B45C6DC-5671-4403-8525-EDE940CCD358}" type="presParOf" srcId="{54712265-68BA-4093-BBF3-3FDECDDC0111}" destId="{25E86809-35D7-434C-8ACF-A9FC5D637E0B}" srcOrd="3" destOrd="0" presId="urn:microsoft.com/office/officeart/2005/8/layout/lProcess2"/>
    <dgm:cxn modelId="{4A293ECE-F8D8-4F52-8BA4-9E0229E7CA5B}" type="presParOf" srcId="{54712265-68BA-4093-BBF3-3FDECDDC0111}" destId="{4BF6C0D1-CF64-4D30-A7B9-9E6E96F77C1D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4D500C-B8EB-4DAA-8B99-FCE75FCA9F2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229A87-74ED-47CE-92A1-978EDB8F3059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 страховых организаций по совершенствованию Общих исключений</a:t>
          </a:r>
          <a:endParaRPr lang="ru-RU" sz="2400" b="1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EB4544-04B6-489A-9210-F64D1E0EA369}" type="parTrans" cxnId="{153F9F1F-BC88-48AA-ACE5-D22037C8AD2A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5EC814ED-4C82-44F9-8D00-E9EE154588F5}" type="sibTrans" cxnId="{153F9F1F-BC88-48AA-ACE5-D22037C8AD2A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41FC8F13-4A0B-42EC-BCDE-647AD5F377DA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Банкам, имеющим в своей группе аффилированного страховщика, предоставлять заемщику право свободного выбора страховой организации.</a:t>
          </a:r>
          <a:endParaRPr lang="ru-RU" sz="2000" dirty="0">
            <a:solidFill>
              <a:schemeClr val="accent5">
                <a:lumMod val="10000"/>
              </a:schemeClr>
            </a:solidFill>
          </a:endParaRPr>
        </a:p>
      </dgm:t>
    </dgm:pt>
    <dgm:pt modelId="{2C686694-A428-4C34-B102-0C2D341D0041}" type="parTrans" cxnId="{D3D86AD6-AAF3-4E82-BDD0-508D9C109BE3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13DD3978-786D-403C-BBC8-46C052A17426}" type="sibTrans" cxnId="{D3D86AD6-AAF3-4E82-BDD0-508D9C109BE3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63995948-383E-4E8C-B1E4-369C9F10E9D2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Установить на законодательном уровне обязанность банков предоставлять страховщикам письменные подтверждения аккредитации, либо мотивированный отказ (с конкретным расчетом коэффициентов).</a:t>
          </a:r>
          <a:endParaRPr lang="ru-RU" sz="200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7A6CFE-91CA-4F6A-86F4-CBA518BB3AE9}" type="sibTrans" cxnId="{AE27498A-79A3-425D-9B5D-9D357CA8AB7D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27EEDC19-9F59-40B4-8537-AA40530C5F20}" type="parTrans" cxnId="{AE27498A-79A3-425D-9B5D-9D357CA8AB7D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0E11F049-7905-4DCA-AB99-78499601AB41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Упростить прохождение аккредитации в банках путем уменьшения пакета подаваемых документов и срока рассмотрения заявки.</a:t>
          </a:r>
          <a:endParaRPr lang="ru-RU" sz="200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4409E8-4E59-4923-A312-355B2FBA70E1}" type="sibTrans" cxnId="{0D578384-0BAC-448D-8161-63F5ED08AA26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28A79A1F-D0D7-422E-92F5-D5DA862FEB85}" type="parTrans" cxnId="{0D578384-0BAC-448D-8161-63F5ED08AA26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A25B60FE-F98C-4E47-9C70-2DA1FB4C1115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Отменить/усовершенствовать дискриминационные требования аккредитации страховщиков при банках. За оценку финансовой устойчивости должен отвечать Банк России. </a:t>
          </a:r>
          <a:endParaRPr lang="ru-RU" sz="200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C2586A-1679-4BA3-9EBE-C4B31C5B4E00}" type="sibTrans" cxnId="{286263E0-4B4D-404F-BB7B-16BC9BE56B4E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99B11483-97FC-44D9-B004-BA8F3474C2E7}" type="parTrans" cxnId="{286263E0-4B4D-404F-BB7B-16BC9BE56B4E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DD663B8F-7C0D-4EA8-89CA-F1A0C49838BC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Единственный критерий для допуска страховщика - наличие у него действующей лицензии Банка России. </a:t>
          </a:r>
          <a:endParaRPr lang="ru-RU" sz="200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56415F-1C04-41EE-8F6E-0BD0796C0E7B}" type="sibTrans" cxnId="{217E80AF-0204-4647-B50D-516362853A2E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DE476499-25D8-4E14-BF50-030259BA49C6}" type="parTrans" cxnId="{217E80AF-0204-4647-B50D-516362853A2E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9AD9E51B-07B7-459B-B7EE-F61ED39D6619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Запретить, в том числе на законодательном уровне, установление банками </a:t>
          </a:r>
          <a:r>
            <a:rPr lang="ru-RU" sz="2000" b="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собственных критериев и правил проведения проверок на соответствие требованиям банка.</a:t>
          </a:r>
          <a:endParaRPr lang="ru-RU" sz="2000" b="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16E31-1D0E-471E-8498-98459AA9CD33}" type="sibTrans" cxnId="{29C890A9-B574-465E-AE4B-8CBCC599204B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8D423579-1205-4E14-AF48-ED2D04A63D31}" type="parTrans" cxnId="{29C890A9-B574-465E-AE4B-8CBCC599204B}">
      <dgm:prSet/>
      <dgm:spPr/>
      <dgm:t>
        <a:bodyPr/>
        <a:lstStyle/>
        <a:p>
          <a:endParaRPr lang="ru-RU">
            <a:solidFill>
              <a:schemeClr val="accent5">
                <a:lumMod val="10000"/>
              </a:schemeClr>
            </a:solidFill>
          </a:endParaRPr>
        </a:p>
      </dgm:t>
    </dgm:pt>
    <dgm:pt modelId="{64D8A233-3FE4-48E4-8DAB-CA1964D245FB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Ввести ограничения максимального уровня комиссионного вознаграждения банков.</a:t>
          </a:r>
          <a:endParaRPr lang="ru-RU" sz="200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95CA4-03D7-437D-ABC9-8C954B1D9201}" type="parTrans" cxnId="{FDBD4490-4E42-494A-9F58-5A23B5F4F244}">
      <dgm:prSet/>
      <dgm:spPr/>
      <dgm:t>
        <a:bodyPr/>
        <a:lstStyle/>
        <a:p>
          <a:endParaRPr lang="ru-RU"/>
        </a:p>
      </dgm:t>
    </dgm:pt>
    <dgm:pt modelId="{DD09E062-5D98-475D-8E92-0B930683F3F7}" type="sibTrans" cxnId="{FDBD4490-4E42-494A-9F58-5A23B5F4F244}">
      <dgm:prSet/>
      <dgm:spPr/>
      <dgm:t>
        <a:bodyPr/>
        <a:lstStyle/>
        <a:p>
          <a:endParaRPr lang="ru-RU"/>
        </a:p>
      </dgm:t>
    </dgm:pt>
    <dgm:pt modelId="{084516A1-A023-45C8-9C58-A8E6416C337F}">
      <dgm:prSet phldrT="[Текст]" custT="1"/>
      <dgm:spPr/>
      <dgm:t>
        <a:bodyPr/>
        <a:lstStyle/>
        <a:p>
          <a:pPr algn="just"/>
          <a:r>
            <a:rPr lang="ru-RU" sz="200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Установить срок действия аккредитации (квартал, год).</a:t>
          </a:r>
          <a:endParaRPr lang="ru-RU" sz="200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5C845-943F-4ECC-B5A8-A797C5593F32}" type="parTrans" cxnId="{06BC93B2-D368-4D0B-B746-583655267A46}">
      <dgm:prSet/>
      <dgm:spPr/>
      <dgm:t>
        <a:bodyPr/>
        <a:lstStyle/>
        <a:p>
          <a:endParaRPr lang="ru-RU"/>
        </a:p>
      </dgm:t>
    </dgm:pt>
    <dgm:pt modelId="{2B40E3FD-94B7-4D64-AF5A-DBC48E4F2853}" type="sibTrans" cxnId="{06BC93B2-D368-4D0B-B746-583655267A46}">
      <dgm:prSet/>
      <dgm:spPr/>
      <dgm:t>
        <a:bodyPr/>
        <a:lstStyle/>
        <a:p>
          <a:endParaRPr lang="ru-RU"/>
        </a:p>
      </dgm:t>
    </dgm:pt>
    <dgm:pt modelId="{04377185-75A1-4187-903D-FCA9A1CA1FEA}" type="pres">
      <dgm:prSet presAssocID="{CC4D500C-B8EB-4DAA-8B99-FCE75FCA9F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D6EA12-83A7-4A5F-846D-1DE7F8B0D898}" type="pres">
      <dgm:prSet presAssocID="{86229A87-74ED-47CE-92A1-978EDB8F3059}" presName="parentText" presStyleLbl="node1" presStyleIdx="0" presStyleCnt="1" custScaleY="67836" custLinFactNeighborY="-7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C73E4-8859-4477-A712-53145073C260}" type="pres">
      <dgm:prSet presAssocID="{86229A87-74ED-47CE-92A1-978EDB8F3059}" presName="childText" presStyleLbl="revTx" presStyleIdx="0" presStyleCnt="1" custScaleY="97906" custLinFactNeighborX="-273" custLinFactNeighborY="-1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93F45F-2D0E-4429-8315-A0FEFD767CAA}" type="presOf" srcId="{DD663B8F-7C0D-4EA8-89CA-F1A0C49838BC}" destId="{6D1C73E4-8859-4477-A712-53145073C260}" srcOrd="0" destOrd="2" presId="urn:microsoft.com/office/officeart/2005/8/layout/vList2"/>
    <dgm:cxn modelId="{AE27498A-79A3-425D-9B5D-9D357CA8AB7D}" srcId="{86229A87-74ED-47CE-92A1-978EDB8F3059}" destId="{63995948-383E-4E8C-B1E4-369C9F10E9D2}" srcOrd="6" destOrd="0" parTransId="{27EEDC19-9F59-40B4-8537-AA40530C5F20}" sibTransId="{647A6CFE-91CA-4F6A-86F4-CBA518BB3AE9}"/>
    <dgm:cxn modelId="{FDBD4490-4E42-494A-9F58-5A23B5F4F244}" srcId="{86229A87-74ED-47CE-92A1-978EDB8F3059}" destId="{64D8A233-3FE4-48E4-8DAB-CA1964D245FB}" srcOrd="4" destOrd="0" parTransId="{23195CA4-03D7-437D-ABC9-8C954B1D9201}" sibTransId="{DD09E062-5D98-475D-8E92-0B930683F3F7}"/>
    <dgm:cxn modelId="{0D578384-0BAC-448D-8161-63F5ED08AA26}" srcId="{86229A87-74ED-47CE-92A1-978EDB8F3059}" destId="{0E11F049-7905-4DCA-AB99-78499601AB41}" srcOrd="5" destOrd="0" parTransId="{28A79A1F-D0D7-422E-92F5-D5DA862FEB85}" sibTransId="{A64409E8-4E59-4923-A312-355B2FBA70E1}"/>
    <dgm:cxn modelId="{B28C8013-E85B-4838-B8CD-19DAEDE825A1}" type="presOf" srcId="{084516A1-A023-45C8-9C58-A8E6416C337F}" destId="{6D1C73E4-8859-4477-A712-53145073C260}" srcOrd="0" destOrd="7" presId="urn:microsoft.com/office/officeart/2005/8/layout/vList2"/>
    <dgm:cxn modelId="{217E80AF-0204-4647-B50D-516362853A2E}" srcId="{86229A87-74ED-47CE-92A1-978EDB8F3059}" destId="{DD663B8F-7C0D-4EA8-89CA-F1A0C49838BC}" srcOrd="2" destOrd="0" parTransId="{DE476499-25D8-4E14-BF50-030259BA49C6}" sibTransId="{FD56415F-1C04-41EE-8F6E-0BD0796C0E7B}"/>
    <dgm:cxn modelId="{D3D86AD6-AAF3-4E82-BDD0-508D9C109BE3}" srcId="{86229A87-74ED-47CE-92A1-978EDB8F3059}" destId="{41FC8F13-4A0B-42EC-BCDE-647AD5F377DA}" srcOrd="0" destOrd="0" parTransId="{2C686694-A428-4C34-B102-0C2D341D0041}" sibTransId="{13DD3978-786D-403C-BBC8-46C052A17426}"/>
    <dgm:cxn modelId="{153F9F1F-BC88-48AA-ACE5-D22037C8AD2A}" srcId="{CC4D500C-B8EB-4DAA-8B99-FCE75FCA9F27}" destId="{86229A87-74ED-47CE-92A1-978EDB8F3059}" srcOrd="0" destOrd="0" parTransId="{2EEB4544-04B6-489A-9210-F64D1E0EA369}" sibTransId="{5EC814ED-4C82-44F9-8D00-E9EE154588F5}"/>
    <dgm:cxn modelId="{C79ABD44-9229-40EC-B670-89C274524A0F}" type="presOf" srcId="{A25B60FE-F98C-4E47-9C70-2DA1FB4C1115}" destId="{6D1C73E4-8859-4477-A712-53145073C260}" srcOrd="0" destOrd="3" presId="urn:microsoft.com/office/officeart/2005/8/layout/vList2"/>
    <dgm:cxn modelId="{06BC93B2-D368-4D0B-B746-583655267A46}" srcId="{86229A87-74ED-47CE-92A1-978EDB8F3059}" destId="{084516A1-A023-45C8-9C58-A8E6416C337F}" srcOrd="7" destOrd="0" parTransId="{7F85C845-943F-4ECC-B5A8-A797C5593F32}" sibTransId="{2B40E3FD-94B7-4D64-AF5A-DBC48E4F2853}"/>
    <dgm:cxn modelId="{29C890A9-B574-465E-AE4B-8CBCC599204B}" srcId="{86229A87-74ED-47CE-92A1-978EDB8F3059}" destId="{9AD9E51B-07B7-459B-B7EE-F61ED39D6619}" srcOrd="1" destOrd="0" parTransId="{8D423579-1205-4E14-AF48-ED2D04A63D31}" sibTransId="{B4516E31-1D0E-471E-8498-98459AA9CD33}"/>
    <dgm:cxn modelId="{2CFC1AB5-4CB4-4938-A5A0-3FE6A60646C8}" type="presOf" srcId="{41FC8F13-4A0B-42EC-BCDE-647AD5F377DA}" destId="{6D1C73E4-8859-4477-A712-53145073C260}" srcOrd="0" destOrd="0" presId="urn:microsoft.com/office/officeart/2005/8/layout/vList2"/>
    <dgm:cxn modelId="{2E8609FC-6654-427E-BA20-99D3694F13BE}" type="presOf" srcId="{64D8A233-3FE4-48E4-8DAB-CA1964D245FB}" destId="{6D1C73E4-8859-4477-A712-53145073C260}" srcOrd="0" destOrd="4" presId="urn:microsoft.com/office/officeart/2005/8/layout/vList2"/>
    <dgm:cxn modelId="{9B68C630-6108-425B-9F49-353EB3525638}" type="presOf" srcId="{0E11F049-7905-4DCA-AB99-78499601AB41}" destId="{6D1C73E4-8859-4477-A712-53145073C260}" srcOrd="0" destOrd="5" presId="urn:microsoft.com/office/officeart/2005/8/layout/vList2"/>
    <dgm:cxn modelId="{81796C29-EB6E-4C0D-A145-A61A664B9122}" type="presOf" srcId="{86229A87-74ED-47CE-92A1-978EDB8F3059}" destId="{D6D6EA12-83A7-4A5F-846D-1DE7F8B0D898}" srcOrd="0" destOrd="0" presId="urn:microsoft.com/office/officeart/2005/8/layout/vList2"/>
    <dgm:cxn modelId="{261922E3-D40B-473D-A168-DEDF98FD973F}" type="presOf" srcId="{CC4D500C-B8EB-4DAA-8B99-FCE75FCA9F27}" destId="{04377185-75A1-4187-903D-FCA9A1CA1FEA}" srcOrd="0" destOrd="0" presId="urn:microsoft.com/office/officeart/2005/8/layout/vList2"/>
    <dgm:cxn modelId="{98EBB17A-06F8-4802-A2C7-2CC462A0C4B5}" type="presOf" srcId="{63995948-383E-4E8C-B1E4-369C9F10E9D2}" destId="{6D1C73E4-8859-4477-A712-53145073C260}" srcOrd="0" destOrd="6" presId="urn:microsoft.com/office/officeart/2005/8/layout/vList2"/>
    <dgm:cxn modelId="{A2B93FE8-A270-4578-9BA4-E02096B5AC7D}" type="presOf" srcId="{9AD9E51B-07B7-459B-B7EE-F61ED39D6619}" destId="{6D1C73E4-8859-4477-A712-53145073C260}" srcOrd="0" destOrd="1" presId="urn:microsoft.com/office/officeart/2005/8/layout/vList2"/>
    <dgm:cxn modelId="{286263E0-4B4D-404F-BB7B-16BC9BE56B4E}" srcId="{86229A87-74ED-47CE-92A1-978EDB8F3059}" destId="{A25B60FE-F98C-4E47-9C70-2DA1FB4C1115}" srcOrd="3" destOrd="0" parTransId="{99B11483-97FC-44D9-B004-BA8F3474C2E7}" sibTransId="{17C2586A-1679-4BA3-9EBE-C4B31C5B4E00}"/>
    <dgm:cxn modelId="{34EAAD64-F6E7-4B55-AC59-11A0C45EFDFC}" type="presParOf" srcId="{04377185-75A1-4187-903D-FCA9A1CA1FEA}" destId="{D6D6EA12-83A7-4A5F-846D-1DE7F8B0D898}" srcOrd="0" destOrd="0" presId="urn:microsoft.com/office/officeart/2005/8/layout/vList2"/>
    <dgm:cxn modelId="{96DF946C-66D4-421A-9C27-7B7940219B83}" type="presParOf" srcId="{04377185-75A1-4187-903D-FCA9A1CA1FEA}" destId="{6D1C73E4-8859-4477-A712-53145073C26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DFE8F6-880E-4292-A520-EC27968607B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E6AFA0-E6FB-4CE2-9506-CC7BB42226C8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Предложения кредитных организаций по совершенствованию Общих исключений</a:t>
          </a:r>
          <a:endParaRPr lang="ru-RU" sz="2400" dirty="0">
            <a:solidFill>
              <a:schemeClr val="accent1">
                <a:lumMod val="2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C011D7-C5EB-410D-B84F-7165FC2AE299}" type="parTrans" cxnId="{43DE352B-4B1C-49A6-A17A-88D71A89CF74}">
      <dgm:prSet/>
      <dgm:spPr/>
      <dgm:t>
        <a:bodyPr/>
        <a:lstStyle/>
        <a:p>
          <a:endParaRPr lang="ru-RU"/>
        </a:p>
      </dgm:t>
    </dgm:pt>
    <dgm:pt modelId="{50DD2ABA-FBFE-4599-BF7A-66FA953E22A0}" type="sibTrans" cxnId="{43DE352B-4B1C-49A6-A17A-88D71A89CF74}">
      <dgm:prSet/>
      <dgm:spPr/>
      <dgm:t>
        <a:bodyPr/>
        <a:lstStyle/>
        <a:p>
          <a:endParaRPr lang="ru-RU"/>
        </a:p>
      </dgm:t>
    </dgm:pt>
    <dgm:pt modelId="{2BFDCF4F-95FD-4DB6-8E29-BF75B985B747}">
      <dgm:prSet phldrT="[Текст]"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2100" spc="-100" baseline="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Предоставить возможность добровольного оформления многолетних полисов КАСКО для клиентов – физических лиц, что обеспечило бы надежную защиту предмета залога на весь период действия кредитного договора.</a:t>
          </a:r>
          <a:endParaRPr lang="ru-RU" sz="2100" spc="-100" baseline="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742662-35ED-4B68-A190-B5F882883988}" type="parTrans" cxnId="{4B21E422-A780-4228-B316-490FAB6AEE67}">
      <dgm:prSet/>
      <dgm:spPr/>
      <dgm:t>
        <a:bodyPr/>
        <a:lstStyle/>
        <a:p>
          <a:endParaRPr lang="ru-RU"/>
        </a:p>
      </dgm:t>
    </dgm:pt>
    <dgm:pt modelId="{19A522E4-7038-4D0F-84D5-D4317CF637EA}" type="sibTrans" cxnId="{4B21E422-A780-4228-B316-490FAB6AEE67}">
      <dgm:prSet/>
      <dgm:spPr/>
      <dgm:t>
        <a:bodyPr/>
        <a:lstStyle/>
        <a:p>
          <a:endParaRPr lang="ru-RU"/>
        </a:p>
      </dgm:t>
    </dgm:pt>
    <dgm:pt modelId="{D50A1A53-038C-4625-A7C5-EB5DEC9BEB16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2100" spc="-100" baseline="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Рассмотреть возможность разработки и издания ФАС России разъяснений по вопросам применения Общих исключений.</a:t>
          </a:r>
          <a:endParaRPr lang="ru-RU" sz="2100" spc="-100" baseline="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DA009B-70B4-44E4-8C05-1A7FCB47D5F3}" type="parTrans" cxnId="{3B50DF30-1BA7-43C0-8647-4DAB6F7DEB07}">
      <dgm:prSet/>
      <dgm:spPr/>
      <dgm:t>
        <a:bodyPr/>
        <a:lstStyle/>
        <a:p>
          <a:endParaRPr lang="ru-RU"/>
        </a:p>
      </dgm:t>
    </dgm:pt>
    <dgm:pt modelId="{6FEA3DAC-6109-463E-A589-77582DA70BCB}" type="sibTrans" cxnId="{3B50DF30-1BA7-43C0-8647-4DAB6F7DEB07}">
      <dgm:prSet/>
      <dgm:spPr/>
      <dgm:t>
        <a:bodyPr/>
        <a:lstStyle/>
        <a:p>
          <a:endParaRPr lang="ru-RU"/>
        </a:p>
      </dgm:t>
    </dgm:pt>
    <dgm:pt modelId="{2C73B7AE-DFCD-4E29-AF8A-864EADBE1964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2100" spc="-100" baseline="0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Предоставить банкам возможность ограничивать объемы  привлечения к страхованию рисков банка страховщиков в зависимости от результатов оценки их финансового состояния.</a:t>
          </a:r>
          <a:endParaRPr lang="ru-RU" sz="2100" spc="-100" baseline="0" dirty="0">
            <a:solidFill>
              <a:schemeClr val="accent5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4D414C-3F72-43BA-80C7-7F8B09154CBC}" type="parTrans" cxnId="{F3E15F97-305C-4D6D-837F-EA0FAC476C26}">
      <dgm:prSet/>
      <dgm:spPr/>
      <dgm:t>
        <a:bodyPr/>
        <a:lstStyle/>
        <a:p>
          <a:endParaRPr lang="ru-RU"/>
        </a:p>
      </dgm:t>
    </dgm:pt>
    <dgm:pt modelId="{B5EE5601-ED02-42BE-A607-3BE4558FF3A2}" type="sibTrans" cxnId="{F3E15F97-305C-4D6D-837F-EA0FAC476C26}">
      <dgm:prSet/>
      <dgm:spPr/>
      <dgm:t>
        <a:bodyPr/>
        <a:lstStyle/>
        <a:p>
          <a:endParaRPr lang="ru-RU"/>
        </a:p>
      </dgm:t>
    </dgm:pt>
    <dgm:pt modelId="{8516DCB0-5669-430C-9274-2CBB6D6EB3E6}" type="pres">
      <dgm:prSet presAssocID="{6ADFE8F6-880E-4292-A520-EC27968607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6C9ACA-5487-4FEB-8FBE-583864125EF2}" type="pres">
      <dgm:prSet presAssocID="{74E6AFA0-E6FB-4CE2-9506-CC7BB42226C8}" presName="parentText" presStyleLbl="node1" presStyleIdx="0" presStyleCnt="1" custScaleY="74788" custLinFactNeighborY="-365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677E6-37FC-427A-B7B7-A14807635622}" type="pres">
      <dgm:prSet presAssocID="{74E6AFA0-E6FB-4CE2-9506-CC7BB42226C8}" presName="childText" presStyleLbl="revTx" presStyleIdx="0" presStyleCnt="1" custScaleY="115446" custLinFactNeighborY="-68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8255C4-2C93-4A30-854C-538BABA625CC}" type="presOf" srcId="{2C73B7AE-DFCD-4E29-AF8A-864EADBE1964}" destId="{371677E6-37FC-427A-B7B7-A14807635622}" srcOrd="0" destOrd="2" presId="urn:microsoft.com/office/officeart/2005/8/layout/vList2"/>
    <dgm:cxn modelId="{3CE623FF-B6DF-4B3C-BE9F-F2B148D329DF}" type="presOf" srcId="{D50A1A53-038C-4625-A7C5-EB5DEC9BEB16}" destId="{371677E6-37FC-427A-B7B7-A14807635622}" srcOrd="0" destOrd="1" presId="urn:microsoft.com/office/officeart/2005/8/layout/vList2"/>
    <dgm:cxn modelId="{4B21E422-A780-4228-B316-490FAB6AEE67}" srcId="{74E6AFA0-E6FB-4CE2-9506-CC7BB42226C8}" destId="{2BFDCF4F-95FD-4DB6-8E29-BF75B985B747}" srcOrd="0" destOrd="0" parTransId="{D3742662-35ED-4B68-A190-B5F882883988}" sibTransId="{19A522E4-7038-4D0F-84D5-D4317CF637EA}"/>
    <dgm:cxn modelId="{F3E15F97-305C-4D6D-837F-EA0FAC476C26}" srcId="{74E6AFA0-E6FB-4CE2-9506-CC7BB42226C8}" destId="{2C73B7AE-DFCD-4E29-AF8A-864EADBE1964}" srcOrd="2" destOrd="0" parTransId="{E54D414C-3F72-43BA-80C7-7F8B09154CBC}" sibTransId="{B5EE5601-ED02-42BE-A607-3BE4558FF3A2}"/>
    <dgm:cxn modelId="{43DE352B-4B1C-49A6-A17A-88D71A89CF74}" srcId="{6ADFE8F6-880E-4292-A520-EC27968607BD}" destId="{74E6AFA0-E6FB-4CE2-9506-CC7BB42226C8}" srcOrd="0" destOrd="0" parTransId="{64C011D7-C5EB-410D-B84F-7165FC2AE299}" sibTransId="{50DD2ABA-FBFE-4599-BF7A-66FA953E22A0}"/>
    <dgm:cxn modelId="{D5BBF000-7004-4318-9132-6BBE58CDDE01}" type="presOf" srcId="{6ADFE8F6-880E-4292-A520-EC27968607BD}" destId="{8516DCB0-5669-430C-9274-2CBB6D6EB3E6}" srcOrd="0" destOrd="0" presId="urn:microsoft.com/office/officeart/2005/8/layout/vList2"/>
    <dgm:cxn modelId="{2DF0F83A-7091-4FAA-A4C1-465D1F77E7EC}" type="presOf" srcId="{74E6AFA0-E6FB-4CE2-9506-CC7BB42226C8}" destId="{7A6C9ACA-5487-4FEB-8FBE-583864125EF2}" srcOrd="0" destOrd="0" presId="urn:microsoft.com/office/officeart/2005/8/layout/vList2"/>
    <dgm:cxn modelId="{3B50DF30-1BA7-43C0-8647-4DAB6F7DEB07}" srcId="{74E6AFA0-E6FB-4CE2-9506-CC7BB42226C8}" destId="{D50A1A53-038C-4625-A7C5-EB5DEC9BEB16}" srcOrd="1" destOrd="0" parTransId="{49DA009B-70B4-44E4-8C05-1A7FCB47D5F3}" sibTransId="{6FEA3DAC-6109-463E-A589-77582DA70BCB}"/>
    <dgm:cxn modelId="{D22CC017-56CB-4613-A724-CA629E2C4282}" type="presOf" srcId="{2BFDCF4F-95FD-4DB6-8E29-BF75B985B747}" destId="{371677E6-37FC-427A-B7B7-A14807635622}" srcOrd="0" destOrd="0" presId="urn:microsoft.com/office/officeart/2005/8/layout/vList2"/>
    <dgm:cxn modelId="{7194752C-E500-43A3-A1EE-A8DC6609F05F}" type="presParOf" srcId="{8516DCB0-5669-430C-9274-2CBB6D6EB3E6}" destId="{7A6C9ACA-5487-4FEB-8FBE-583864125EF2}" srcOrd="0" destOrd="0" presId="urn:microsoft.com/office/officeart/2005/8/layout/vList2"/>
    <dgm:cxn modelId="{B7DB77D8-3608-4F77-B931-50663475AB85}" type="presParOf" srcId="{8516DCB0-5669-430C-9274-2CBB6D6EB3E6}" destId="{371677E6-37FC-427A-B7B7-A1480763562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0.32588</cdr:x>
      <cdr:y>0.50603</cdr:y>
    </cdr:from>
    <cdr:to>
      <cdr:x>0.48908</cdr:x>
      <cdr:y>0.57434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15346" y="2400529"/>
          <a:ext cx="708765" cy="324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r>
            <a:rPr lang="ru-RU" sz="1800" b="1" spc="-100" dirty="0" smtClean="0"/>
            <a:t>6,6%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0.57982</cdr:x>
      <cdr:y>0.50603</cdr:y>
    </cdr:from>
    <cdr:to>
      <cdr:x>0.76219</cdr:x>
      <cdr:y>0.58193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18199" y="2400529"/>
          <a:ext cx="79207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r>
            <a:rPr lang="ru-RU" sz="1800" b="1" spc="-100" dirty="0" smtClean="0"/>
            <a:t>7,4%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0.82579</cdr:x>
      <cdr:y>0.50603</cdr:y>
    </cdr:from>
    <cdr:to>
      <cdr:x>1</cdr:x>
      <cdr:y>0.57589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86504" y="2400529"/>
          <a:ext cx="756591" cy="331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5,8%</a:t>
          </a:r>
          <a:endParaRPr lang="ru-RU" sz="1800" b="1" spc="-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0.27775</cdr:x>
      <cdr:y>0.52121</cdr:y>
    </cdr:from>
    <cdr:to>
      <cdr:x>0.45491</cdr:x>
      <cdr:y>0.58797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26" y="2472538"/>
          <a:ext cx="780790" cy="316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6,7%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0.54521</cdr:x>
      <cdr:y>0.52121</cdr:y>
    </cdr:from>
    <cdr:to>
      <cdr:x>0.70379</cdr:x>
      <cdr:y>0.58952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02905" y="2472538"/>
          <a:ext cx="698906" cy="324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7,9%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0.78726</cdr:x>
      <cdr:y>0.52121</cdr:y>
    </cdr:from>
    <cdr:to>
      <cdr:x>0.94762</cdr:x>
      <cdr:y>0.59764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9705" y="2472538"/>
          <a:ext cx="706759" cy="3625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5,6%</a:t>
          </a:r>
          <a:endParaRPr lang="ru-RU" sz="1800" b="1" spc="-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0.24844</cdr:x>
      <cdr:y>0.46179</cdr:y>
    </cdr:from>
    <cdr:to>
      <cdr:x>0.42816</cdr:x>
      <cdr:y>0.5327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4930" y="2344519"/>
          <a:ext cx="792088" cy="360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57,1%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0.53923</cdr:x>
      <cdr:y>0.46443</cdr:y>
    </cdr:from>
    <cdr:to>
      <cdr:x>0.68442</cdr:x>
      <cdr:y>0.53178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76567" y="2357928"/>
          <a:ext cx="639894" cy="3419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29%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0.78587</cdr:x>
      <cdr:y>0.38818</cdr:y>
    </cdr:from>
    <cdr:to>
      <cdr:x>0.9656</cdr:x>
      <cdr:y>0.4591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3577" y="1970811"/>
          <a:ext cx="792088" cy="36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39,6%</a:t>
          </a:r>
          <a:endParaRPr lang="ru-RU" sz="1800" b="1" spc="-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0.31501</cdr:x>
      <cdr:y>0.42847</cdr:y>
    </cdr:from>
    <cdr:to>
      <cdr:x>0.5</cdr:x>
      <cdr:y>0.49944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30" y="2174031"/>
          <a:ext cx="803417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55,8%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0.5855</cdr:x>
      <cdr:y>0.42872</cdr:y>
    </cdr:from>
    <cdr:to>
      <cdr:x>0.76425</cdr:x>
      <cdr:y>0.49969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42895" y="2175299"/>
          <a:ext cx="776325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30,4%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0.83836</cdr:x>
      <cdr:y>0.3953</cdr:y>
    </cdr:from>
    <cdr:to>
      <cdr:x>1</cdr:x>
      <cdr:y>0.46404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41088" y="2005703"/>
          <a:ext cx="702006" cy="348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36%</a:t>
          </a:r>
          <a:endParaRPr lang="ru-RU" sz="1800" b="1" spc="-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0.32787</cdr:x>
      <cdr:y>0.51738</cdr:y>
    </cdr:from>
    <cdr:to>
      <cdr:x>0.52682</cdr:x>
      <cdr:y>0.59051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0" y="2366300"/>
          <a:ext cx="873912" cy="334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75,6%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0.59688</cdr:x>
      <cdr:y>0.37052</cdr:y>
    </cdr:from>
    <cdr:to>
      <cdr:x>0.74609</cdr:x>
      <cdr:y>0.44924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92288" y="1694588"/>
          <a:ext cx="648053" cy="36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r>
            <a:rPr lang="ru-RU" sz="1800" b="1" spc="-100" dirty="0" smtClean="0"/>
            <a:t>81%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0.81967</cdr:x>
      <cdr:y>0.25191</cdr:y>
    </cdr:from>
    <cdr:to>
      <cdr:x>1</cdr:x>
      <cdr:y>0.33063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0400" y="1152128"/>
          <a:ext cx="792088" cy="360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82,5%</a:t>
          </a:r>
          <a:endParaRPr lang="ru-RU" sz="1800" b="1" spc="-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0.52619</cdr:x>
      <cdr:y>0.37452</cdr:y>
    </cdr:from>
    <cdr:to>
      <cdr:x>0.7073</cdr:x>
      <cdr:y>0.45324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19065" y="1712882"/>
          <a:ext cx="798210" cy="360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84,6%</a:t>
          </a:r>
          <a:endParaRPr lang="ru-RU" sz="1800" b="1" spc="-100" dirty="0"/>
        </a:p>
      </cdr:txBody>
    </cdr:sp>
  </cdr:relSizeAnchor>
  <cdr:relSizeAnchor xmlns:cdr="http://schemas.openxmlformats.org/drawingml/2006/chartDrawing">
    <cdr:from>
      <cdr:x>0.79062</cdr:x>
      <cdr:y>0.30019</cdr:y>
    </cdr:from>
    <cdr:to>
      <cdr:x>0.98668</cdr:x>
      <cdr:y>0.37892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84514" y="1372961"/>
          <a:ext cx="864095" cy="360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spc="-100" dirty="0" smtClean="0"/>
            <a:t>81,3%</a:t>
          </a:r>
          <a:endParaRPr lang="ru-RU" sz="1800" b="1" spc="-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624" cy="340264"/>
          </a:xfrm>
          <a:prstGeom prst="rect">
            <a:avLst/>
          </a:prstGeom>
        </p:spPr>
        <p:txBody>
          <a:bodyPr vert="horz" lIns="91512" tIns="45755" rIns="91512" bIns="45755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4" cy="340264"/>
          </a:xfrm>
          <a:prstGeom prst="rect">
            <a:avLst/>
          </a:prstGeom>
        </p:spPr>
        <p:txBody>
          <a:bodyPr vert="horz" lIns="91512" tIns="45755" rIns="91512" bIns="45755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BAB5C6-F6E6-4152-A0B3-D8400D5B24BF}" type="datetimeFigureOut">
              <a:rPr lang="ru-RU"/>
              <a:pPr>
                <a:defRPr/>
              </a:pPr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26"/>
            <a:ext cx="4302624" cy="340264"/>
          </a:xfrm>
          <a:prstGeom prst="rect">
            <a:avLst/>
          </a:prstGeom>
        </p:spPr>
        <p:txBody>
          <a:bodyPr vert="horz" lIns="91512" tIns="45755" rIns="91512" bIns="45755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7" y="6456326"/>
            <a:ext cx="4302624" cy="340264"/>
          </a:xfrm>
          <a:prstGeom prst="rect">
            <a:avLst/>
          </a:prstGeom>
        </p:spPr>
        <p:txBody>
          <a:bodyPr vert="horz" wrap="square" lIns="91512" tIns="45755" rIns="91512" bIns="4575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E8AD09-69B9-49FB-B870-00BE50C3B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9242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030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5" tIns="46612" rIns="93225" bIns="46612" numCol="1" anchor="t" anchorCtr="0" compatLnSpc="1">
            <a:prstTxWarp prst="textNoShape">
              <a:avLst/>
            </a:prstTxWarp>
          </a:bodyPr>
          <a:lstStyle>
            <a:lvl1pPr defTabSz="932391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015" y="0"/>
            <a:ext cx="430030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5" tIns="46612" rIns="93225" bIns="46612" numCol="1" anchor="t" anchorCtr="0" compatLnSpc="1">
            <a:prstTxWarp prst="textNoShape">
              <a:avLst/>
            </a:prstTxWarp>
          </a:bodyPr>
          <a:lstStyle>
            <a:lvl1pPr algn="r" defTabSz="932391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8000"/>
            <a:ext cx="3400425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0" y="3228707"/>
            <a:ext cx="7942238" cy="305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5" tIns="46612" rIns="93225" bIns="46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411"/>
            <a:ext cx="430030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5" tIns="46612" rIns="93225" bIns="46612" numCol="1" anchor="b" anchorCtr="0" compatLnSpc="1">
            <a:prstTxWarp prst="textNoShape">
              <a:avLst/>
            </a:prstTxWarp>
          </a:bodyPr>
          <a:lstStyle>
            <a:lvl1pPr defTabSz="932391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015" y="6457411"/>
            <a:ext cx="4300308" cy="33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5" tIns="46612" rIns="93225" bIns="46612" numCol="1" anchor="b" anchorCtr="0" compatLnSpc="1">
            <a:prstTxWarp prst="textNoShape">
              <a:avLst/>
            </a:prstTxWarp>
          </a:bodyPr>
          <a:lstStyle>
            <a:lvl1pPr algn="r" defTabSz="930952" eaLnBrk="1" hangingPunct="1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BF9286-CDB3-470A-BE4A-91DEF913E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686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11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65465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43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4060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8905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5498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0097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086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0685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9290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BF9286-CDB3-470A-BE4A-91DEF913EF0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503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B9063-8408-4308-9DD9-C0E72D3B3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41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1AF36-412A-4136-92E2-6C36663CC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469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2B0BB-C9B0-495B-95F1-A2C3C1E9A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9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169E8-DE67-44A4-9B36-432CED870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625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94174-F398-4E3B-9984-A100A3F62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751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0546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6F528-2065-4A75-87FE-6C12D533F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399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A998-B602-4BAE-87FB-A94074E36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192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95310-E25C-4DDB-858E-C4CA453C5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551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928C-1F4A-499A-8414-DC2B6F961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59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3AB-64FA-4A13-BA29-3F77881C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3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D49CE-C635-4CCE-9AD1-A45E8116E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941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45206-2B61-4CDE-8493-68004AA05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207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71080-9ADF-4498-A3BB-98D928FAD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27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7EB919F-2A55-4E2D-A749-DF5841E2E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  <p:sldLayoutId id="2147484230" r:id="rId12"/>
    <p:sldLayoutId id="2147484231" r:id="rId13"/>
    <p:sldLayoutId id="214748423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79"/>
          <p:cNvSpPr>
            <a:spLocks noChangeArrowheads="1"/>
          </p:cNvSpPr>
          <p:nvPr/>
        </p:nvSpPr>
        <p:spPr bwMode="auto">
          <a:xfrm>
            <a:off x="0" y="2714625"/>
            <a:ext cx="91440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800" b="1" dirty="0" smtClean="0">
              <a:solidFill>
                <a:srgbClr val="FF000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2800" b="1" dirty="0" smtClean="0"/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взаимодействия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кредитных 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страховых организаций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1800" dirty="0" smtClean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sz="1800" dirty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2018</a:t>
            </a:r>
          </a:p>
        </p:txBody>
      </p:sp>
      <p:sp>
        <p:nvSpPr>
          <p:cNvPr id="5123" name="Rectangle 26"/>
          <p:cNvSpPr>
            <a:spLocks noChangeArrowheads="1"/>
          </p:cNvSpPr>
          <p:nvPr/>
        </p:nvSpPr>
        <p:spPr bwMode="auto">
          <a:xfrm>
            <a:off x="0" y="2000250"/>
            <a:ext cx="91440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антимонопольная служба</a:t>
            </a:r>
            <a:endParaRPr lang="en-US" sz="2800" b="1" dirty="0" smtClean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578707176"/>
              </p:ext>
            </p:extLst>
          </p:nvPr>
        </p:nvGraphicFramePr>
        <p:xfrm>
          <a:off x="14852" y="1959747"/>
          <a:ext cx="4391877" cy="4266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3595927116"/>
              </p:ext>
            </p:extLst>
          </p:nvPr>
        </p:nvGraphicFramePr>
        <p:xfrm>
          <a:off x="4740429" y="1881709"/>
          <a:ext cx="4403571" cy="4266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46970" y="1555745"/>
            <a:ext cx="43924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2408" y="1555746"/>
            <a:ext cx="4392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(4)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83671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и максимальное комиссионное вознаграждение</a:t>
            </a:r>
          </a:p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страхования обязателен)*</a:t>
            </a:r>
            <a:endParaRPr lang="ru-RU" sz="2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183" y="5643224"/>
            <a:ext cx="9124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цифрами в выносках обозначены размеры комиссионного вознаграждения;</a:t>
            </a:r>
          </a:p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секторами диаграммы – доля страховых организаций </a:t>
            </a:r>
            <a:r>
              <a:rPr lang="ru-RU" sz="2000" b="1" i="1" spc="-1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</a:t>
            </a:r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опрошенных, применяющих такой размер комиссионного вознаграждения.</a:t>
            </a:r>
            <a:endParaRPr lang="ru-RU" sz="2000" b="1" i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124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205591104"/>
              </p:ext>
            </p:extLst>
          </p:nvPr>
        </p:nvGraphicFramePr>
        <p:xfrm>
          <a:off x="9016" y="1771188"/>
          <a:ext cx="4392487" cy="426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778723009"/>
              </p:ext>
            </p:extLst>
          </p:nvPr>
        </p:nvGraphicFramePr>
        <p:xfrm>
          <a:off x="4745359" y="1771188"/>
          <a:ext cx="4392488" cy="4279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46970" y="1555745"/>
            <a:ext cx="43924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2408" y="1555746"/>
            <a:ext cx="4392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(5)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83671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и максимальное комиссионное вознаграждение</a:t>
            </a:r>
          </a:p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страхования обязателен)*</a:t>
            </a:r>
            <a:endParaRPr lang="ru-RU" sz="2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183" y="5643224"/>
            <a:ext cx="9124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цифрами в выносках обозначены размеры комиссионного вознаграждения;</a:t>
            </a:r>
          </a:p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секторами диаграммы – доля страховых организаций </a:t>
            </a:r>
            <a:r>
              <a:rPr lang="ru-RU" sz="2000" b="1" i="1" spc="-1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</a:t>
            </a:r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опрошенных, применяющих такой размер комиссионного вознаграждения.</a:t>
            </a:r>
            <a:endParaRPr lang="ru-RU" sz="2000" b="1" i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168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839787087"/>
              </p:ext>
            </p:extLst>
          </p:nvPr>
        </p:nvGraphicFramePr>
        <p:xfrm>
          <a:off x="0" y="1606153"/>
          <a:ext cx="4343669" cy="4214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1245949181"/>
              </p:ext>
            </p:extLst>
          </p:nvPr>
        </p:nvGraphicFramePr>
        <p:xfrm>
          <a:off x="4788025" y="1771188"/>
          <a:ext cx="4349822" cy="4214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(6)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6970" y="1555745"/>
            <a:ext cx="43924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2408" y="1555746"/>
            <a:ext cx="4392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3671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и максимальное комиссионное вознаграждение</a:t>
            </a:r>
          </a:p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страхования необязателен)*</a:t>
            </a:r>
            <a:endParaRPr lang="ru-RU" sz="2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183" y="5643224"/>
            <a:ext cx="9124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цифрами в выносках обозначены размеры комиссионного вознаграждения;</a:t>
            </a:r>
          </a:p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секторами диаграммы – доля страховых организаций </a:t>
            </a:r>
            <a:r>
              <a:rPr lang="ru-RU" sz="2000" b="1" i="1" spc="-1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</a:t>
            </a:r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опрошенных, применяющих такой размер комиссионного вознаграждения.</a:t>
            </a:r>
            <a:endParaRPr lang="ru-RU" sz="2000" b="1" i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496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1902339113"/>
              </p:ext>
            </p:extLst>
          </p:nvPr>
        </p:nvGraphicFramePr>
        <p:xfrm>
          <a:off x="0" y="1907549"/>
          <a:ext cx="4390889" cy="4255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3961942517"/>
              </p:ext>
            </p:extLst>
          </p:nvPr>
        </p:nvGraphicFramePr>
        <p:xfrm>
          <a:off x="4753111" y="1907549"/>
          <a:ext cx="4390889" cy="4255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(7)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6970" y="1555745"/>
            <a:ext cx="43924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2408" y="1555746"/>
            <a:ext cx="4392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83671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и максимальное комиссионное вознаграждение</a:t>
            </a:r>
          </a:p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страхования необязателен)*</a:t>
            </a:r>
            <a:endParaRPr lang="ru-RU" sz="2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183" y="5643224"/>
            <a:ext cx="9124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цифрами в выносках обозначены размеры комиссионного вознаграждения;</a:t>
            </a:r>
          </a:p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секторами диаграммы – доля страховых организаций </a:t>
            </a:r>
            <a:r>
              <a:rPr lang="ru-RU" sz="2000" b="1" i="1" spc="-1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</a:t>
            </a:r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опрошенных, применяющих такой размер комиссионного вознаграждения.</a:t>
            </a:r>
            <a:endParaRPr lang="ru-RU" sz="2000" b="1" i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02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194161062"/>
              </p:ext>
            </p:extLst>
          </p:nvPr>
        </p:nvGraphicFramePr>
        <p:xfrm>
          <a:off x="4094" y="1724278"/>
          <a:ext cx="4355786" cy="4255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2836106661"/>
              </p:ext>
            </p:extLst>
          </p:nvPr>
        </p:nvGraphicFramePr>
        <p:xfrm>
          <a:off x="4773498" y="1771188"/>
          <a:ext cx="4355786" cy="4255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(8)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6970" y="1555745"/>
            <a:ext cx="43924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2408" y="1555746"/>
            <a:ext cx="4392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83671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и максимальное комиссионное вознаграждение</a:t>
            </a:r>
          </a:p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страхования необязателен)*</a:t>
            </a:r>
            <a:endParaRPr lang="ru-RU" sz="2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183" y="5643224"/>
            <a:ext cx="9124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цифрами в выносках обозначены размеры комиссионного вознаграждения;</a:t>
            </a:r>
          </a:p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секторами диаграммы – доля страховых организаций </a:t>
            </a:r>
            <a:r>
              <a:rPr lang="ru-RU" sz="2000" b="1" i="1" spc="-1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</a:t>
            </a:r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опрошенных, применяющих такой размер комиссионного вознаграждения.</a:t>
            </a:r>
            <a:endParaRPr lang="ru-RU" sz="2000" b="1" i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43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793445965"/>
              </p:ext>
            </p:extLst>
          </p:nvPr>
        </p:nvGraphicFramePr>
        <p:xfrm>
          <a:off x="107504" y="2163843"/>
          <a:ext cx="453650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918153"/>
            <a:ext cx="4211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Выплачено вознаграждение банку 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(тыс.руб.) </a:t>
            </a:r>
            <a:endParaRPr lang="ru-RU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4956" y="888999"/>
            <a:ext cx="4779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Получена </a:t>
            </a:r>
            <a:r>
              <a:rPr lang="ru-RU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траховая </a:t>
            </a:r>
            <a:r>
              <a:rPr lang="ru-RU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премия по заключенным договорам страхования (тыс. </a:t>
            </a: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руб.)</a:t>
            </a:r>
            <a:endParaRPr lang="ru-RU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623114253"/>
              </p:ext>
            </p:extLst>
          </p:nvPr>
        </p:nvGraphicFramePr>
        <p:xfrm>
          <a:off x="5036024" y="2163843"/>
          <a:ext cx="3955105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(9)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942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Банка России (1)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640480945"/>
              </p:ext>
            </p:extLst>
          </p:nvPr>
        </p:nvGraphicFramePr>
        <p:xfrm>
          <a:off x="109585" y="1532527"/>
          <a:ext cx="4343095" cy="4743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38967188"/>
              </p:ext>
            </p:extLst>
          </p:nvPr>
        </p:nvGraphicFramePr>
        <p:xfrm>
          <a:off x="4644008" y="1532526"/>
          <a:ext cx="4407297" cy="4743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56436" y="928423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КАСКО</a:t>
            </a:r>
            <a:endParaRPr lang="ru-RU" sz="3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8741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Банка России (2)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03231850"/>
              </p:ext>
            </p:extLst>
          </p:nvPr>
        </p:nvGraphicFramePr>
        <p:xfrm>
          <a:off x="4629199" y="1503119"/>
          <a:ext cx="4407297" cy="5077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873202090"/>
              </p:ext>
            </p:extLst>
          </p:nvPr>
        </p:nvGraphicFramePr>
        <p:xfrm>
          <a:off x="84889" y="1506303"/>
          <a:ext cx="4343095" cy="507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0307" y="918344"/>
            <a:ext cx="6435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имущества</a:t>
            </a:r>
            <a:r>
              <a:rPr lang="en-US" sz="3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endParaRPr lang="ru-RU" sz="3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3411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Банка России (3)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427855655"/>
              </p:ext>
            </p:extLst>
          </p:nvPr>
        </p:nvGraphicFramePr>
        <p:xfrm>
          <a:off x="107504" y="1628800"/>
          <a:ext cx="4392488" cy="457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1989570236"/>
              </p:ext>
            </p:extLst>
          </p:nvPr>
        </p:nvGraphicFramePr>
        <p:xfrm>
          <a:off x="4629199" y="1628800"/>
          <a:ext cx="4407297" cy="457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76971" y="934934"/>
            <a:ext cx="410445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страхование</a:t>
            </a:r>
            <a:endParaRPr lang="ru-RU" sz="3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3245" y="3945389"/>
            <a:ext cx="838182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1800" b="1" spc="-100" dirty="0" smtClean="0"/>
              <a:t>80,2%</a:t>
            </a:r>
            <a:endParaRPr lang="ru-RU" sz="1800" b="1" spc="-100" dirty="0"/>
          </a:p>
        </p:txBody>
      </p:sp>
    </p:spTree>
    <p:extLst>
      <p:ext uri="{BB962C8B-B14F-4D97-AF65-F5344CB8AC3E}">
        <p14:creationId xmlns:p14="http://schemas.microsoft.com/office/powerpoint/2010/main" xmlns="" val="2869240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-252536" y="189978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Целевые показатели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3919711767"/>
              </p:ext>
            </p:extLst>
          </p:nvPr>
        </p:nvGraphicFramePr>
        <p:xfrm>
          <a:off x="0" y="1052736"/>
          <a:ext cx="9144000" cy="55274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2051720" y="2774405"/>
            <a:ext cx="432048" cy="488584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830889" y="2825784"/>
            <a:ext cx="432048" cy="498986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(10)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2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046913" y="6572250"/>
            <a:ext cx="21336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C289F76-F413-4A83-BB09-010B880FFDE4}" type="slidenum">
              <a:rPr lang="ru-RU" altLang="ru-RU" sz="16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63530"/>
          </a:xfrm>
        </p:spPr>
        <p:txBody>
          <a:bodyPr/>
          <a:lstStyle/>
          <a:p>
            <a:pPr marL="0" indent="54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r>
              <a:rPr lang="ru-RU" sz="24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в 2016 году проведен опрос кредитных и страховых организаций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предмет их взаимодействия при страховании заемщиков,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показавший наличие проблемных вопросов. </a:t>
            </a:r>
          </a:p>
          <a:p>
            <a:pPr marL="0" indent="54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endParaRPr lang="ru-RU" sz="24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мая 2016 года состоялось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Экспертного совета по защите конкуренции на рынке финансовых услуг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вопросу взаимодействия кредитных и страховых организаций при страховании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заемщиков.</a:t>
            </a:r>
          </a:p>
          <a:p>
            <a:pPr marL="0" indent="54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endParaRPr lang="ru-RU" sz="24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000" algn="just"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endParaRPr lang="ru-RU" sz="24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000" algn="just"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24.04.2017 №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487 внесены изменения в Общие исключения.</a:t>
            </a:r>
            <a:endParaRPr lang="ru-RU" sz="2400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endParaRPr lang="ru-RU" sz="2000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None/>
              <a:defRPr/>
            </a:pPr>
            <a:endParaRPr lang="ru-RU" sz="2000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0000"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Tx/>
              <a:buNone/>
              <a:defRPr/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1500"/>
          </a:xfrm>
        </p:spPr>
        <p:txBody>
          <a:bodyPr/>
          <a:lstStyle/>
          <a:p>
            <a:pPr algn="r"/>
            <a:r>
              <a:rPr lang="ru-RU" alt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Общих исключений (1)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4175956" y="2546871"/>
            <a:ext cx="792088" cy="504056"/>
          </a:xfrm>
          <a:prstGeom prst="downArrow">
            <a:avLst>
              <a:gd name="adj1" fmla="val 50000"/>
              <a:gd name="adj2" fmla="val 58123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175956" y="4869160"/>
            <a:ext cx="792088" cy="504056"/>
          </a:xfrm>
          <a:prstGeom prst="downArrow">
            <a:avLst>
              <a:gd name="adj1" fmla="val 50000"/>
              <a:gd name="adj2" fmla="val 58123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33928C-1F4A-499A-8414-DC2B6F961CE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137040348"/>
              </p:ext>
            </p:extLst>
          </p:nvPr>
        </p:nvGraphicFramePr>
        <p:xfrm>
          <a:off x="0" y="620688"/>
          <a:ext cx="9144000" cy="595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(11)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9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2439470091"/>
              </p:ext>
            </p:extLst>
          </p:nvPr>
        </p:nvGraphicFramePr>
        <p:xfrm>
          <a:off x="0" y="614361"/>
          <a:ext cx="91440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(12)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4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1"/>
          <p:cNvGrpSpPr>
            <a:grpSpLocks/>
          </p:cNvGrpSpPr>
          <p:nvPr/>
        </p:nvGrpSpPr>
        <p:grpSpPr bwMode="auto">
          <a:xfrm>
            <a:off x="2700338" y="1557338"/>
            <a:ext cx="4540250" cy="2371725"/>
            <a:chOff x="1676400" y="3390936"/>
            <a:chExt cx="4343400" cy="1917338"/>
          </a:xfrm>
        </p:grpSpPr>
        <p:pic>
          <p:nvPicPr>
            <p:cNvPr id="21518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4042988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9" name="Picture 7" descr="twitter_newbird_blue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470074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2535968" y="3390936"/>
              <a:ext cx="3331965" cy="523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8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www.fas.gov.ru</a:t>
              </a:r>
            </a:p>
          </p:txBody>
        </p:sp>
        <p:sp>
          <p:nvSpPr>
            <p:cNvPr id="13" name="TextBox 9"/>
            <p:cNvSpPr txBox="1">
              <a:spLocks noChangeArrowheads="1"/>
            </p:cNvSpPr>
            <p:nvPr/>
          </p:nvSpPr>
          <p:spPr bwMode="auto">
            <a:xfrm>
              <a:off x="2469146" y="4069832"/>
              <a:ext cx="3330446" cy="523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800" b="1" dirty="0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FAS-book</a:t>
              </a:r>
            </a:p>
          </p:txBody>
        </p:sp>
        <p:sp>
          <p:nvSpPr>
            <p:cNvPr id="14" name="TextBox 10"/>
            <p:cNvSpPr txBox="1">
              <a:spLocks noChangeArrowheads="1"/>
            </p:cNvSpPr>
            <p:nvPr/>
          </p:nvSpPr>
          <p:spPr bwMode="auto">
            <a:xfrm>
              <a:off x="2535968" y="4608843"/>
              <a:ext cx="3483832" cy="523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800" b="1" dirty="0" err="1">
                  <a:solidFill>
                    <a:schemeClr val="accent5">
                      <a:lumMod val="50000"/>
                    </a:schemeClr>
                  </a:solidFill>
                  <a:latin typeface="+mn-lt"/>
                </a:rPr>
                <a:t>rus_fas</a:t>
              </a:r>
              <a:endParaRPr lang="en-US" sz="2800" b="1" dirty="0">
                <a:solidFill>
                  <a:schemeClr val="accent5">
                    <a:lumMod val="50000"/>
                  </a:schemeClr>
                </a:solidFill>
                <a:latin typeface="+mn-lt"/>
              </a:endParaRPr>
            </a:p>
          </p:txBody>
        </p:sp>
      </p:grpSp>
      <p:pic>
        <p:nvPicPr>
          <p:cNvPr id="21507" name="Picture 2" descr="Вконтакт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0363" y="4556125"/>
            <a:ext cx="57626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2"/>
          <p:cNvSpPr>
            <a:spLocks noChangeArrowheads="1"/>
          </p:cNvSpPr>
          <p:nvPr/>
        </p:nvSpPr>
        <p:spPr bwMode="auto">
          <a:xfrm>
            <a:off x="3705225" y="4556125"/>
            <a:ext cx="14652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fas_rus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1509" name="Picture 2" descr="Report Says Instagram May Soon Add A Messaging Function -- AppAdv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5125" y="5365750"/>
            <a:ext cx="6000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2"/>
          <p:cNvSpPr>
            <a:spLocks noChangeArrowheads="1"/>
          </p:cNvSpPr>
          <p:nvPr/>
        </p:nvSpPr>
        <p:spPr bwMode="auto">
          <a:xfrm>
            <a:off x="3751263" y="5365750"/>
            <a:ext cx="164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fas_time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1511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6049963"/>
            <a:ext cx="6858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638550" y="5964238"/>
            <a:ext cx="28686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FASvideotube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679825" y="3706813"/>
            <a:ext cx="2524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SoundCloud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1514" name="Picture 2" descr="http://365radionetwork.com/wp-content/uploads/2014/12/soundcloud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6863" y="3706813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2"/>
          <p:cNvSpPr txBox="1">
            <a:spLocks noChangeArrowheads="1"/>
          </p:cNvSpPr>
          <p:nvPr/>
        </p:nvSpPr>
        <p:spPr bwMode="auto">
          <a:xfrm>
            <a:off x="3175" y="0"/>
            <a:ext cx="9140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6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2151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0513" y="1560513"/>
            <a:ext cx="588962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183625" y="980728"/>
            <a:ext cx="8708855" cy="5591522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None/>
              <a:defRPr/>
            </a:pPr>
            <a:r>
              <a:rPr lang="ru-RU" sz="20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зменения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Общие исключения в отношении соглашений между кредитными и страховыми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 предусматривают: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Общих исключений продлен до 2022 года;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допустимости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дополнены, в том числе, следующим: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редитные организации не </a:t>
            </a: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требовать обязательное наличие у страховщика определенного количественного и штатного состава работников;</a:t>
            </a: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 должны доводить до сведения заемщиков последствия заключения договоров страхования со страховыми организациями, не соответствующими требованиям кредитной организации;</a:t>
            </a:r>
          </a:p>
          <a:p>
            <a:pPr marL="457200" lvl="1" indent="0" algn="just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None/>
              <a:defRPr/>
            </a:pPr>
            <a:endParaRPr lang="ru-RU" sz="16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ü"/>
              <a:defRPr/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ü"/>
              <a:defRPr/>
            </a:pPr>
            <a:endParaRPr lang="ru-RU" sz="2000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ü"/>
              <a:defRPr/>
            </a:pPr>
            <a:endParaRPr lang="ru-RU" sz="2400" dirty="0" smtClean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7046913" y="6572250"/>
            <a:ext cx="21336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D78B00-5C28-4FFF-8FCC-2FC4FBC47E71}" type="slidenum">
              <a:rPr lang="ru-RU" altLang="ru-RU" sz="16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-1" y="0"/>
            <a:ext cx="9140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5pPr>
            <a:lvl6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6pPr>
            <a:lvl7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7pPr>
            <a:lvl8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8pPr>
            <a:lvl9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r>
              <a:rPr lang="ru-RU" altLang="ru-RU" sz="26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Общих исключений </a:t>
            </a:r>
            <a:r>
              <a:rPr lang="ru-RU" alt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altLang="ru-RU" sz="2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33928C-1F4A-499A-8414-DC2B6F961CE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1052736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редитные организации должны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устанавливать возможную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подтверждения соответствия страховщиков установленным кредитной организацией требованиям (не чаще одного раза в квартал);</a:t>
            </a:r>
            <a:endParaRPr lang="ru-RU" dirty="0" smtClean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внесения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такие требования (не чаще одного раза в течение шести месяцев, за исключением определенных случаев);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организации не должны предусматривать ограничений для страховщиков по срокам подачи документов для повторного прохождения проверки на их соответствие требованиям кредитных организаций в случае устранения причин ранее выявленных несоответствий.</a:t>
            </a:r>
          </a:p>
          <a:p>
            <a:endParaRPr lang="ru-RU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1" y="0"/>
            <a:ext cx="9140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5pPr>
            <a:lvl6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6pPr>
            <a:lvl7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7pPr>
            <a:lvl8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8pPr>
            <a:lvl9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r>
              <a:rPr lang="ru-RU" altLang="ru-RU" sz="26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Общих исключений </a:t>
            </a:r>
            <a:r>
              <a:rPr lang="ru-RU" alt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ru-RU" altLang="ru-RU" sz="2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D6F528-2065-4A75-87FE-6C12D533FD2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41919" y="980728"/>
            <a:ext cx="885698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33399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33399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33399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rgbClr val="333399"/>
                </a:solidFill>
                <a:latin typeface="+mn-lt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defRPr/>
            </a:pPr>
            <a:r>
              <a:rPr lang="ru-RU" sz="2800" kern="0" spc="-1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Реализация новых положений Общих исключений: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kern="0" spc="-1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 прозрачность взаимодействия кредитных и страховых организаций;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kern="0" spc="-1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 относительную предсказуемость поведения сторон в рамках этого взаимодействия;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kern="0" spc="-1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 возможность отдельных его участников по злоупотреблению имеющимися у них правами;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800" kern="0" spc="-100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сократит издержки на поддержание рассматриваемого взаимодействия.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1" y="0"/>
            <a:ext cx="9140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1pPr>
            <a:lvl2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2pPr>
            <a:lvl3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3pPr>
            <a:lvl4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4pPr>
            <a:lvl5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5pPr>
            <a:lvl6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6pPr>
            <a:lvl7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7pPr>
            <a:lvl8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8pPr>
            <a:lvl9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r>
              <a:rPr lang="ru-RU" altLang="ru-RU" sz="26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Общих исключений </a:t>
            </a:r>
            <a:r>
              <a:rPr lang="ru-RU" alt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ru-RU" altLang="ru-RU" sz="2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6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0" y="928688"/>
            <a:ext cx="9144000" cy="642937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жалоб на действия банков и страховщиков,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поступивших в ФАС России за период с 2016 по 11 месяцев 2018 года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046913" y="6572250"/>
            <a:ext cx="21336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7F6688F-86A7-44DF-ADA4-88C009B947C0}" type="slidenum">
              <a:rPr lang="ru-RU" altLang="ru-RU" sz="1600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rgbClr val="FFFFFF"/>
              </a:solidFill>
            </a:endParaRPr>
          </a:p>
        </p:txBody>
      </p:sp>
      <p:sp>
        <p:nvSpPr>
          <p:cNvPr id="1741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571500"/>
          </a:xfrm>
        </p:spPr>
        <p:txBody>
          <a:bodyPr/>
          <a:lstStyle/>
          <a:p>
            <a:pPr algn="r"/>
            <a:r>
              <a:rPr lang="ru-RU" alt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жалоб</a:t>
            </a: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784454532"/>
              </p:ext>
            </p:extLst>
          </p:nvPr>
        </p:nvGraphicFramePr>
        <p:xfrm>
          <a:off x="0" y="1700808"/>
          <a:ext cx="9144000" cy="4871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33928C-1F4A-499A-8414-DC2B6F961CE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1676815"/>
              </p:ext>
            </p:extLst>
          </p:nvPr>
        </p:nvGraphicFramePr>
        <p:xfrm>
          <a:off x="0" y="498546"/>
          <a:ext cx="9144000" cy="6382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1711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870" b="1" u="none" spc="-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организации (СО)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870" b="1" u="none" spc="-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Кредитные организации (КО)</a:t>
                      </a:r>
                      <a:endParaRPr lang="ru-RU" sz="1870" b="1" u="none" spc="-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17115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Запросили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115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8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8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870" b="1" spc="-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71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опыт взаимодействия в сфере страхования имущественных интересов заемщиков КО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115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445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договоры с КО/СО по вопросам страхования имущественных интересов заемщиков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115"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8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8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70" b="1" spc="-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4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опыт прохождения проверки на соответствие требованиям КО/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проверки СО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115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8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70" b="1" spc="-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4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Имели проблемы с прохождением (подтверждением) проверки в КО/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отказывали в проведении</a:t>
                      </a:r>
                      <a:r>
                        <a:rPr lang="ru-RU" sz="1870" b="0" spc="-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проверки СО</a:t>
                      </a:r>
                      <a:endParaRPr lang="ru-RU" sz="1870" b="0" spc="-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7115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lnSpc>
                          <a:spcPct val="8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70" b="1" spc="-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7827">
                <a:tc rowSpan="2"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Имели опыт заключения договоров страхования имущественных интересов заемщиков без получения аккредитации КО – </a:t>
                      </a: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lnSpc>
                          <a:spcPct val="8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документы, регламентирующие порядок доведения до заемщиков информации о наличии списка аккредитованных СО – </a:t>
                      </a: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122243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70" b="0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 кредитные программы, предусматривающие обязательное наличие договора страхования, заключенного заемщиком (КАСКО, ипотечное страхование, страхование жизни) – </a:t>
                      </a:r>
                      <a:r>
                        <a:rPr lang="ru-RU" sz="1870" b="1" spc="-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(1)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33928C-1F4A-499A-8414-DC2B6F961CE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88632690"/>
              </p:ext>
            </p:extLst>
          </p:nvPr>
        </p:nvGraphicFramePr>
        <p:xfrm>
          <a:off x="0" y="908720"/>
          <a:ext cx="9036496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(2)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635" y="1230267"/>
            <a:ext cx="684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745" y="2544387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196" y="3959986"/>
            <a:ext cx="738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338" y="544195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1719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0253AB-64FA-4A13-BA29-3F77881CD10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Минимальное и максимальное комиссионное вознаграждение</a:t>
            </a:r>
          </a:p>
          <a:p>
            <a:pPr algn="ctr"/>
            <a:r>
              <a:rPr lang="ru-RU" sz="22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страхования обязателен)*</a:t>
            </a:r>
            <a:endParaRPr lang="ru-RU" sz="2200" b="1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963102263"/>
              </p:ext>
            </p:extLst>
          </p:nvPr>
        </p:nvGraphicFramePr>
        <p:xfrm>
          <a:off x="0" y="1556100"/>
          <a:ext cx="4392488" cy="426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xmlns="" val="25374466"/>
              </p:ext>
            </p:extLst>
          </p:nvPr>
        </p:nvGraphicFramePr>
        <p:xfrm>
          <a:off x="4745359" y="1829312"/>
          <a:ext cx="4392488" cy="426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46970" y="1555745"/>
            <a:ext cx="43924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2408" y="1555746"/>
            <a:ext cx="43924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КАСКО </a:t>
            </a:r>
            <a:r>
              <a:rPr lang="en-US" sz="2200" b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ru-RU" sz="2200" b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27376" y="11017"/>
            <a:ext cx="56166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b="1" dirty="0" smtClean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 взаимодействию (3)</a:t>
            </a:r>
            <a:endParaRPr lang="ru-RU" sz="2600" b="1" dirty="0">
              <a:solidFill>
                <a:schemeClr val="accent5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183" y="5643224"/>
            <a:ext cx="9124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цифрами в выносках обозначены размеры комиссионного вознаграждения;</a:t>
            </a:r>
          </a:p>
          <a:p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секторами диаграммы – доля страховых организаций </a:t>
            </a:r>
            <a:r>
              <a:rPr lang="ru-RU" sz="2000" b="1" i="1" spc="-1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</a:t>
            </a:r>
            <a:r>
              <a:rPr lang="ru-RU" sz="2000" b="1" i="1" spc="-1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опрошенных, применяющих такой размер комиссионного вознаграждения.</a:t>
            </a:r>
            <a:endParaRPr lang="ru-RU" sz="2000" b="1" i="1" spc="-1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674902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34097</TotalTime>
  <Words>1424</Words>
  <Application>Microsoft Office PowerPoint</Application>
  <PresentationFormat>Экран (4:3)</PresentationFormat>
  <Paragraphs>332</Paragraphs>
  <Slides>22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Изменение Общих исключений (1)</vt:lpstr>
      <vt:lpstr>Слайд 3</vt:lpstr>
      <vt:lpstr>Слайд 4</vt:lpstr>
      <vt:lpstr>Слайд 5</vt:lpstr>
      <vt:lpstr>Статистика жалоб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to54-Fedorchuk</cp:lastModifiedBy>
  <cp:revision>1732</cp:revision>
  <cp:lastPrinted>2018-12-14T13:13:04Z</cp:lastPrinted>
  <dcterms:created xsi:type="dcterms:W3CDTF">2011-08-24T07:02:51Z</dcterms:created>
  <dcterms:modified xsi:type="dcterms:W3CDTF">2018-12-19T09:22:36Z</dcterms:modified>
</cp:coreProperties>
</file>