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484" r:id="rId2"/>
    <p:sldId id="485" r:id="rId3"/>
    <p:sldId id="422" r:id="rId4"/>
    <p:sldId id="555" r:id="rId5"/>
    <p:sldId id="423" r:id="rId6"/>
    <p:sldId id="486" r:id="rId7"/>
    <p:sldId id="550" r:id="rId8"/>
    <p:sldId id="427" r:id="rId9"/>
    <p:sldId id="489" r:id="rId10"/>
    <p:sldId id="597" r:id="rId11"/>
    <p:sldId id="598" r:id="rId12"/>
    <p:sldId id="600" r:id="rId13"/>
    <p:sldId id="602" r:id="rId14"/>
    <p:sldId id="606" r:id="rId15"/>
    <p:sldId id="603" r:id="rId16"/>
    <p:sldId id="604" r:id="rId17"/>
    <p:sldId id="617" r:id="rId18"/>
    <p:sldId id="618" r:id="rId19"/>
    <p:sldId id="619" r:id="rId20"/>
    <p:sldId id="621" r:id="rId21"/>
    <p:sldId id="622" r:id="rId22"/>
    <p:sldId id="607" r:id="rId23"/>
    <p:sldId id="610" r:id="rId24"/>
    <p:sldId id="612" r:id="rId25"/>
    <p:sldId id="623" r:id="rId26"/>
    <p:sldId id="614" r:id="rId27"/>
    <p:sldId id="532" r:id="rId28"/>
    <p:sldId id="542" r:id="rId29"/>
    <p:sldId id="475" r:id="rId30"/>
    <p:sldId id="586" r:id="rId31"/>
    <p:sldId id="380" r:id="rId32"/>
  </p:sldIdLst>
  <p:sldSz cx="9906000" cy="6858000" type="A4"/>
  <p:notesSz cx="6797675" cy="9874250"/>
  <p:defaultTextStyle>
    <a:defPPr>
      <a:defRPr lang="ru-RU"/>
    </a:defPPr>
    <a:lvl1pPr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33CC"/>
    <a:srgbClr val="66CCFF"/>
    <a:srgbClr val="8F2980"/>
    <a:srgbClr val="FF0066"/>
    <a:srgbClr val="6666FF"/>
    <a:srgbClr val="FF9999"/>
    <a:srgbClr val="FF66CC"/>
    <a:srgbClr val="FFABAD"/>
    <a:srgbClr val="0000FF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0643" autoAdjust="0"/>
  </p:normalViewPr>
  <p:slideViewPr>
    <p:cSldViewPr>
      <p:cViewPr varScale="1">
        <p:scale>
          <a:sx n="105" d="100"/>
          <a:sy n="105" d="100"/>
        </p:scale>
        <p:origin x="1512" y="7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1759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fld id="{C87FA208-ED14-4773-9887-02A00D3EC9C4}" type="datetime1">
              <a:rPr lang="ru-RU"/>
              <a:pPr>
                <a:defRPr/>
              </a:pPr>
              <a:t>19.12.2018</a:t>
            </a:fld>
            <a:endParaRPr lang="ru-RU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fld id="{C66406D3-AABF-4F41-A78F-131C57ECD0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943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3" tIns="46506" rIns="93013" bIns="46506" numCol="1" anchor="t" anchorCtr="0" compatLnSpc="1">
            <a:prstTxWarp prst="textNoShape">
              <a:avLst/>
            </a:prstTxWarp>
          </a:bodyPr>
          <a:lstStyle>
            <a:lvl1pPr algn="l" defTabSz="930275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3" tIns="46506" rIns="93013" bIns="4650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77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27075" y="741363"/>
            <a:ext cx="5343525" cy="3700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89475"/>
            <a:ext cx="5438775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3" tIns="46506" rIns="93013" bIns="465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3" tIns="46506" rIns="93013" bIns="46506" numCol="1" anchor="b" anchorCtr="0" compatLnSpc="1">
            <a:prstTxWarp prst="textNoShape">
              <a:avLst/>
            </a:prstTxWarp>
          </a:bodyPr>
          <a:lstStyle>
            <a:lvl1pPr algn="l" defTabSz="930275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7895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3" tIns="46506" rIns="93013" bIns="46506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fld id="{93E71476-3FBD-4C58-AA76-5251FB7110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1491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187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9E4E14-868A-4420-9043-4CB730AEF4E2}" type="slidenum">
              <a:rPr lang="ru-RU" smtClean="0"/>
              <a:pPr/>
              <a:t>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8881627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ea typeface="ＭＳ Ｐゴシック" panose="020B0600070205080204" pitchFamily="34" charset="-128"/>
            </a:endParaRPr>
          </a:p>
        </p:txBody>
      </p:sp>
      <p:sp>
        <p:nvSpPr>
          <p:cNvPr id="1290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D3E821D-83A2-4A53-889D-8DFF74A4D0A0}" type="slidenum">
              <a:rPr lang="ru-RU" smtClean="0"/>
              <a:pPr>
                <a:spcBef>
                  <a:spcPct val="0"/>
                </a:spcBef>
              </a:pPr>
              <a:t>17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0031956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2"/>
          <p:cNvSpPr txBox="1">
            <a:spLocks noChangeArrowheads="1"/>
          </p:cNvSpPr>
          <p:nvPr/>
        </p:nvSpPr>
        <p:spPr bwMode="auto">
          <a:xfrm>
            <a:off x="3852863" y="9378950"/>
            <a:ext cx="294481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880" tIns="46440" rIns="92880" bIns="46440" anchor="b"/>
          <a:lstStyle>
            <a:lvl1pPr defTabSz="449263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fld id="{01E488FF-7013-4DED-B0EE-B76D1DE3F48E}" type="slidenum">
              <a:rPr lang="ru-RU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t>18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31075" name="Text Box 3"/>
          <p:cNvSpPr txBox="1">
            <a:spLocks noChangeArrowheads="1"/>
          </p:cNvSpPr>
          <p:nvPr/>
        </p:nvSpPr>
        <p:spPr bwMode="auto">
          <a:xfrm>
            <a:off x="931863" y="741363"/>
            <a:ext cx="4938712" cy="3702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endParaRPr lang="ru-RU" sz="2400"/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body"/>
          </p:nvPr>
        </p:nvSpPr>
        <p:spPr>
          <a:xfrm>
            <a:off x="679450" y="4689475"/>
            <a:ext cx="5437188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1539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ext Box 2"/>
          <p:cNvSpPr txBox="1">
            <a:spLocks noChangeArrowheads="1"/>
          </p:cNvSpPr>
          <p:nvPr/>
        </p:nvSpPr>
        <p:spPr bwMode="auto">
          <a:xfrm>
            <a:off x="3852863" y="9378950"/>
            <a:ext cx="294481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880" tIns="46440" rIns="92880" bIns="46440" anchor="b"/>
          <a:lstStyle>
            <a:lvl1pPr defTabSz="449263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fld id="{12688A7F-4A3F-4DBC-8CBF-F1BD1D44F8F2}" type="slidenum">
              <a:rPr lang="ru-RU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t>19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33123" name="Text Box 3"/>
          <p:cNvSpPr txBox="1">
            <a:spLocks noChangeArrowheads="1"/>
          </p:cNvSpPr>
          <p:nvPr/>
        </p:nvSpPr>
        <p:spPr bwMode="auto">
          <a:xfrm>
            <a:off x="931863" y="741363"/>
            <a:ext cx="4938712" cy="3702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endParaRPr lang="ru-RU" sz="2400"/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body"/>
          </p:nvPr>
        </p:nvSpPr>
        <p:spPr>
          <a:xfrm>
            <a:off x="679450" y="4689475"/>
            <a:ext cx="5437188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23686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ext Box 2"/>
          <p:cNvSpPr txBox="1">
            <a:spLocks noChangeArrowheads="1"/>
          </p:cNvSpPr>
          <p:nvPr/>
        </p:nvSpPr>
        <p:spPr bwMode="auto">
          <a:xfrm>
            <a:off x="3852863" y="9378950"/>
            <a:ext cx="294481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880" tIns="46440" rIns="92880" bIns="46440" anchor="b"/>
          <a:lstStyle>
            <a:lvl1pPr defTabSz="449263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fld id="{D6D45D9A-EF64-46F5-B74E-C0CB770B62AA}" type="slidenum">
              <a:rPr lang="ru-RU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t>20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931863" y="741363"/>
            <a:ext cx="4938712" cy="3702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endParaRPr lang="ru-RU" sz="2400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body"/>
          </p:nvPr>
        </p:nvSpPr>
        <p:spPr>
          <a:xfrm>
            <a:off x="679450" y="4689475"/>
            <a:ext cx="5437188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69992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2"/>
          <p:cNvSpPr txBox="1">
            <a:spLocks noChangeArrowheads="1"/>
          </p:cNvSpPr>
          <p:nvPr/>
        </p:nvSpPr>
        <p:spPr bwMode="auto">
          <a:xfrm>
            <a:off x="3852863" y="9378950"/>
            <a:ext cx="294481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880" tIns="46440" rIns="92880" bIns="46440" anchor="b"/>
          <a:lstStyle>
            <a:lvl1pPr defTabSz="449263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fld id="{32F846D7-C74E-497B-9B0B-56EFB308CB62}" type="slidenum">
              <a:rPr lang="ru-RU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t>21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931863" y="741363"/>
            <a:ext cx="4938712" cy="3702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endParaRPr lang="ru-RU" sz="2400"/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body"/>
          </p:nvPr>
        </p:nvSpPr>
        <p:spPr>
          <a:xfrm>
            <a:off x="679450" y="4689475"/>
            <a:ext cx="5437188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15833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ext Box 2"/>
          <p:cNvSpPr txBox="1">
            <a:spLocks noChangeArrowheads="1"/>
          </p:cNvSpPr>
          <p:nvPr/>
        </p:nvSpPr>
        <p:spPr bwMode="auto">
          <a:xfrm>
            <a:off x="3852863" y="9378950"/>
            <a:ext cx="2944812" cy="4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880" tIns="46440" rIns="92880" bIns="46440" anchor="b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C05F2A0-B6EB-4F08-9CD0-EC2A1E94FA5B}" type="slidenum">
              <a:rPr lang="ru-RU" sz="1200">
                <a:solidFill>
                  <a:srgbClr val="000000"/>
                </a:solidFill>
              </a:rPr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24</a:t>
            </a:fld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150531" name="Text Box 3"/>
          <p:cNvSpPr txBox="1">
            <a:spLocks noChangeArrowheads="1"/>
          </p:cNvSpPr>
          <p:nvPr/>
        </p:nvSpPr>
        <p:spPr bwMode="auto">
          <a:xfrm>
            <a:off x="931863" y="741363"/>
            <a:ext cx="4938712" cy="3702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body"/>
          </p:nvPr>
        </p:nvSpPr>
        <p:spPr>
          <a:xfrm>
            <a:off x="679450" y="4689475"/>
            <a:ext cx="5437188" cy="4440238"/>
          </a:xfrm>
          <a:noFill/>
          <a:ln/>
        </p:spPr>
        <p:txBody>
          <a:bodyPr wrap="none" anchor="ctr"/>
          <a:lstStyle/>
          <a:p>
            <a:endParaRPr lang="ru-RU" dirty="0" smtClean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64165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3852863" y="9378950"/>
            <a:ext cx="294481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880" tIns="46440" rIns="92880" bIns="46440" anchor="b"/>
          <a:lstStyle>
            <a:lvl1pPr defTabSz="449263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fld id="{816A9F8C-AB09-48F8-9F0B-B8C49B7E9306}" type="slidenum">
              <a:rPr lang="ru-RU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t>25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931863" y="741363"/>
            <a:ext cx="4938712" cy="3702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endParaRPr lang="ru-RU" sz="2400"/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body"/>
          </p:nvPr>
        </p:nvSpPr>
        <p:spPr>
          <a:xfrm>
            <a:off x="679450" y="4689475"/>
            <a:ext cx="5437188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93727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639366-7CF9-4FB6-A078-8ACBE3FC646D}" type="slidenum">
              <a:rPr lang="ru-RU" smtClean="0"/>
              <a:pPr/>
              <a:t>26</a:t>
            </a:fld>
            <a:endParaRPr lang="ru-RU" smtClean="0"/>
          </a:p>
        </p:txBody>
      </p:sp>
      <p:sp>
        <p:nvSpPr>
          <p:cNvPr id="153603" name="Text Box 1"/>
          <p:cNvSpPr txBox="1">
            <a:spLocks noChangeArrowheads="1"/>
          </p:cNvSpPr>
          <p:nvPr/>
        </p:nvSpPr>
        <p:spPr bwMode="auto">
          <a:xfrm>
            <a:off x="931863" y="741363"/>
            <a:ext cx="4937125" cy="3702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/>
          </a:p>
        </p:txBody>
      </p:sp>
      <p:sp>
        <p:nvSpPr>
          <p:cNvPr id="153604" name="Text Box 2"/>
          <p:cNvSpPr>
            <a:spLocks noGrp="1" noChangeArrowheads="1"/>
          </p:cNvSpPr>
          <p:nvPr>
            <p:ph type="body"/>
          </p:nvPr>
        </p:nvSpPr>
        <p:spPr>
          <a:xfrm>
            <a:off x="679450" y="4691063"/>
            <a:ext cx="5437188" cy="4440237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69299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E71476-3FBD-4C58-AA76-5251FB7110BA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7246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699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8DD494-5485-4C50-A8F4-8592A2138FE5}" type="slidenum">
              <a:rPr lang="ru-RU" smtClean="0"/>
              <a:pPr/>
              <a:t>31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374112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 Box 2"/>
          <p:cNvSpPr txBox="1">
            <a:spLocks noChangeArrowheads="1"/>
          </p:cNvSpPr>
          <p:nvPr/>
        </p:nvSpPr>
        <p:spPr bwMode="auto">
          <a:xfrm>
            <a:off x="3852863" y="9378950"/>
            <a:ext cx="2944812" cy="4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880" tIns="46440" rIns="92880" bIns="46440" anchor="b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A8B82F2-2EBB-4850-A37C-739FA6C3E505}" type="slidenum">
              <a:rPr lang="ru-RU" sz="1200">
                <a:solidFill>
                  <a:srgbClr val="000000"/>
                </a:solidFill>
              </a:rPr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</a:t>
            </a:fld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931863" y="741363"/>
            <a:ext cx="4938712" cy="3702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body"/>
          </p:nvPr>
        </p:nvSpPr>
        <p:spPr>
          <a:xfrm>
            <a:off x="679450" y="4689475"/>
            <a:ext cx="5437188" cy="4440238"/>
          </a:xfrm>
          <a:noFill/>
          <a:ln/>
        </p:spPr>
        <p:txBody>
          <a:bodyPr wrap="none" anchor="ctr"/>
          <a:lstStyle/>
          <a:p>
            <a:endParaRPr lang="ru-RU" dirty="0" smtClean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9313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3852863" y="9378950"/>
            <a:ext cx="2944812" cy="4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880" tIns="46440" rIns="92880" bIns="46440" anchor="b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FBE9D7D-41BE-4848-917F-73282D0EB315}" type="slidenum">
              <a:rPr lang="ru-RU" sz="1200">
                <a:solidFill>
                  <a:srgbClr val="000000"/>
                </a:solidFill>
              </a:rPr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931863" y="741363"/>
            <a:ext cx="4938712" cy="3702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body"/>
          </p:nvPr>
        </p:nvSpPr>
        <p:spPr>
          <a:xfrm>
            <a:off x="679450" y="4689475"/>
            <a:ext cx="5437188" cy="4440238"/>
          </a:xfrm>
          <a:noFill/>
          <a:ln/>
        </p:spPr>
        <p:txBody>
          <a:bodyPr wrap="none" anchor="ctr"/>
          <a:lstStyle/>
          <a:p>
            <a:endParaRPr lang="ru-RU" smtClean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5592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2"/>
          <p:cNvSpPr txBox="1">
            <a:spLocks noChangeArrowheads="1"/>
          </p:cNvSpPr>
          <p:nvPr/>
        </p:nvSpPr>
        <p:spPr bwMode="auto">
          <a:xfrm>
            <a:off x="3852863" y="9378950"/>
            <a:ext cx="2944812" cy="4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880" tIns="46440" rIns="92880" bIns="46440" anchor="b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A6A470B-F615-4CDA-A224-EB0541968BE1}" type="slidenum">
              <a:rPr lang="ru-RU" sz="1200">
                <a:solidFill>
                  <a:srgbClr val="000000"/>
                </a:solidFill>
              </a:rPr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</a:t>
            </a:fld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122883" name="Text Box 3"/>
          <p:cNvSpPr txBox="1">
            <a:spLocks noChangeArrowheads="1"/>
          </p:cNvSpPr>
          <p:nvPr/>
        </p:nvSpPr>
        <p:spPr bwMode="auto">
          <a:xfrm>
            <a:off x="931863" y="741363"/>
            <a:ext cx="4938712" cy="3702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body"/>
          </p:nvPr>
        </p:nvSpPr>
        <p:spPr>
          <a:xfrm>
            <a:off x="679450" y="4689475"/>
            <a:ext cx="5437188" cy="4440238"/>
          </a:xfrm>
          <a:noFill/>
          <a:ln/>
        </p:spPr>
        <p:txBody>
          <a:bodyPr wrap="none" anchor="ctr"/>
          <a:lstStyle/>
          <a:p>
            <a:endParaRPr lang="ru-RU" smtClean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8394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2"/>
          <p:cNvSpPr txBox="1">
            <a:spLocks noChangeArrowheads="1"/>
          </p:cNvSpPr>
          <p:nvPr/>
        </p:nvSpPr>
        <p:spPr bwMode="auto">
          <a:xfrm>
            <a:off x="3852863" y="9378950"/>
            <a:ext cx="2944812" cy="4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880" tIns="46440" rIns="92880" bIns="46440" anchor="b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6404D83-3D6D-4194-8610-DD0909A09D4F}" type="slidenum">
              <a:rPr lang="ru-RU" sz="1200">
                <a:solidFill>
                  <a:srgbClr val="000000"/>
                </a:solidFill>
              </a:rPr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</a:t>
            </a:fld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124931" name="Text Box 3"/>
          <p:cNvSpPr txBox="1">
            <a:spLocks noChangeArrowheads="1"/>
          </p:cNvSpPr>
          <p:nvPr/>
        </p:nvSpPr>
        <p:spPr bwMode="auto">
          <a:xfrm>
            <a:off x="931863" y="741363"/>
            <a:ext cx="4938712" cy="3702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body"/>
          </p:nvPr>
        </p:nvSpPr>
        <p:spPr>
          <a:xfrm>
            <a:off x="679450" y="4689475"/>
            <a:ext cx="5437188" cy="4440238"/>
          </a:xfrm>
          <a:noFill/>
          <a:ln/>
        </p:spPr>
        <p:txBody>
          <a:bodyPr wrap="none" anchor="ctr"/>
          <a:lstStyle/>
          <a:p>
            <a:endParaRPr lang="ru-RU" smtClean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0853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3852863" y="9378950"/>
            <a:ext cx="2944812" cy="4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880" tIns="46440" rIns="92880" bIns="46440" anchor="b"/>
          <a:lstStyle/>
          <a:p>
            <a:pPr defTabSz="449263"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CD58CB4-B022-44DD-92D0-25E738006809}" type="slidenum">
              <a:rPr lang="ru-RU" altLang="ru-RU" sz="1200">
                <a:solidFill>
                  <a:srgbClr val="000000"/>
                </a:solidFill>
              </a:rPr>
              <a:pPr defTabSz="449263">
                <a:buClr>
                  <a:srgbClr val="000000"/>
                </a:buClr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931863" y="741363"/>
            <a:ext cx="4938712" cy="3702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body"/>
          </p:nvPr>
        </p:nvSpPr>
        <p:spPr>
          <a:xfrm>
            <a:off x="679450" y="4689475"/>
            <a:ext cx="5437188" cy="4440238"/>
          </a:xfrm>
          <a:noFill/>
          <a:ln/>
        </p:spPr>
        <p:txBody>
          <a:bodyPr wrap="none" anchor="ctr"/>
          <a:lstStyle/>
          <a:p>
            <a:endParaRPr lang="ru-RU" altLang="ru-RU" dirty="0" smtClean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0198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3852863" y="9378950"/>
            <a:ext cx="2944812" cy="4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880" tIns="46440" rIns="92880" bIns="46440" anchor="b"/>
          <a:lstStyle/>
          <a:p>
            <a:pPr defTabSz="449263"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9F1F851-F1AB-43C0-9132-708F31B46AC6}" type="slidenum">
              <a:rPr lang="ru-RU" altLang="ru-RU" sz="1200">
                <a:solidFill>
                  <a:srgbClr val="000000"/>
                </a:solidFill>
              </a:rPr>
              <a:pPr defTabSz="449263">
                <a:buClr>
                  <a:srgbClr val="000000"/>
                </a:buClr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12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931863" y="741363"/>
            <a:ext cx="4938712" cy="3702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body"/>
          </p:nvPr>
        </p:nvSpPr>
        <p:spPr>
          <a:xfrm>
            <a:off x="679450" y="4689475"/>
            <a:ext cx="5437188" cy="4440238"/>
          </a:xfrm>
          <a:noFill/>
          <a:ln/>
        </p:spPr>
        <p:txBody>
          <a:bodyPr wrap="none" anchor="ctr"/>
          <a:lstStyle/>
          <a:p>
            <a:endParaRPr lang="ru-RU" altLang="ru-RU" dirty="0" smtClean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4276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ext Box 2"/>
          <p:cNvSpPr txBox="1">
            <a:spLocks noChangeArrowheads="1"/>
          </p:cNvSpPr>
          <p:nvPr/>
        </p:nvSpPr>
        <p:spPr bwMode="auto">
          <a:xfrm>
            <a:off x="3852863" y="9378950"/>
            <a:ext cx="2944812" cy="4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880" tIns="46440" rIns="92880" bIns="46440" anchor="b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A7E701E-BCCE-4DE4-A83B-525A3A3AA016}" type="slidenum">
              <a:rPr lang="ru-RU" sz="1200">
                <a:solidFill>
                  <a:srgbClr val="000000"/>
                </a:solidFill>
              </a:rPr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14</a:t>
            </a:fld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144387" name="Text Box 3"/>
          <p:cNvSpPr txBox="1">
            <a:spLocks noChangeArrowheads="1"/>
          </p:cNvSpPr>
          <p:nvPr/>
        </p:nvSpPr>
        <p:spPr bwMode="auto">
          <a:xfrm>
            <a:off x="931863" y="741363"/>
            <a:ext cx="4938712" cy="3702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body"/>
          </p:nvPr>
        </p:nvSpPr>
        <p:spPr>
          <a:xfrm>
            <a:off x="679450" y="4689475"/>
            <a:ext cx="5437188" cy="4440238"/>
          </a:xfrm>
          <a:noFill/>
          <a:ln/>
        </p:spPr>
        <p:txBody>
          <a:bodyPr wrap="none" anchor="ctr"/>
          <a:lstStyle/>
          <a:p>
            <a:endParaRPr lang="ru-RU" dirty="0" smtClean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7460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3852863" y="9378950"/>
            <a:ext cx="2944812" cy="493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880" tIns="46440" rIns="92880" bIns="46440" anchor="b"/>
          <a:lstStyle/>
          <a:p>
            <a:pPr defTabSz="449263"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ACAC3D05-1532-4B5D-BBCA-E86DEDBD21D2}" type="slidenum">
              <a:rPr lang="ru-RU" altLang="ru-RU" sz="1200">
                <a:solidFill>
                  <a:srgbClr val="000000"/>
                </a:solidFill>
              </a:rPr>
              <a:pPr defTabSz="449263">
                <a:buClr>
                  <a:srgbClr val="000000"/>
                </a:buClr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16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931863" y="741363"/>
            <a:ext cx="4938712" cy="37020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body"/>
          </p:nvPr>
        </p:nvSpPr>
        <p:spPr>
          <a:xfrm>
            <a:off x="679450" y="4689475"/>
            <a:ext cx="5437188" cy="4440238"/>
          </a:xfrm>
          <a:noFill/>
          <a:ln/>
        </p:spPr>
        <p:txBody>
          <a:bodyPr wrap="none" anchor="ctr"/>
          <a:lstStyle/>
          <a:p>
            <a:endParaRPr lang="ru-RU" altLang="ru-RU" smtClean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1657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пр копия"/>
          <p:cNvPicPr>
            <a:picLocks noChangeAspect="1" noChangeArrowheads="1"/>
          </p:cNvPicPr>
          <p:nvPr/>
        </p:nvPicPr>
        <p:blipFill>
          <a:blip r:embed="rId2"/>
          <a:srcRect t="7895"/>
          <a:stretch>
            <a:fillRect/>
          </a:stretch>
        </p:blipFill>
        <p:spPr bwMode="auto">
          <a:xfrm>
            <a:off x="0" y="0"/>
            <a:ext cx="9906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пр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624638"/>
            <a:ext cx="9906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EC65B-129C-45D6-8336-AAF7817A7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CE3A2-F29F-4A24-A5F4-50C3C1A994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08012-2842-4C21-872F-3032210350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2969D-B8E5-4A01-B722-4FBF9FAD92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95300" y="1600203"/>
            <a:ext cx="89154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5DE54-1ED7-4170-8293-B9116BC856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95300" y="274641"/>
            <a:ext cx="89154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377F0-A165-4799-A328-066A11794D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BD529-BE0F-48D0-8DAB-9AE3AD5332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73F63-F5AD-4DEA-AA86-CAA3DC30CD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92C06-522C-445C-AAF1-566B24F609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30DB5-03D2-4FCA-8D3D-91C0A21B27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8D773-8AD9-441B-A92C-20659248A8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69C12-A020-42F4-8986-3518472D82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D2304-BBAA-44B0-B383-59C71E1DCB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A77F8-A106-4C01-9534-07A5F80B9C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pic>
        <p:nvPicPr>
          <p:cNvPr id="2052" name="Picture 8" descr="пр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6624638"/>
            <a:ext cx="9906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9" descr="пр 1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0"/>
            <a:ext cx="9906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34288" y="6580188"/>
            <a:ext cx="2311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077D3E2-E1D8-4065-94EF-431F9CCB0D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  <p:sldLayoutId id="2147484134" r:id="rId2"/>
    <p:sldLayoutId id="2147484135" r:id="rId3"/>
    <p:sldLayoutId id="2147484136" r:id="rId4"/>
    <p:sldLayoutId id="2147484137" r:id="rId5"/>
    <p:sldLayoutId id="2147484138" r:id="rId6"/>
    <p:sldLayoutId id="2147484139" r:id="rId7"/>
    <p:sldLayoutId id="2147484140" r:id="rId8"/>
    <p:sldLayoutId id="2147484141" r:id="rId9"/>
    <p:sldLayoutId id="2147484142" r:id="rId10"/>
    <p:sldLayoutId id="2147484143" r:id="rId11"/>
    <p:sldLayoutId id="2147484144" r:id="rId12"/>
    <p:sldLayoutId id="2147484145" r:id="rId13"/>
    <p:sldLayoutId id="2147484146" r:id="rId14"/>
    <p:sldLayoutId id="2147484147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33399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333399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99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3399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D6A47B9545A26C24F2F95F037FF9B1FA23D7784AD9EFC19DAE78C595DCDEF8885C1248W2AAN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rizkymygift.files.wordpress.com/2010/06/food-supplements-1.jp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me.ru/files/news/part_21/218705/slide0369_image191.jp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6C4F008136F9A5C90DAA386BB7CA02C8BF86B4FA0A6DCC9EDFB83C2EnBo0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077"/>
          <p:cNvSpPr txBox="1">
            <a:spLocks noChangeArrowheads="1"/>
          </p:cNvSpPr>
          <p:nvPr/>
        </p:nvSpPr>
        <p:spPr bwMode="auto">
          <a:xfrm>
            <a:off x="2666984" y="6286520"/>
            <a:ext cx="35988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000" b="1" smtClean="0">
                <a:solidFill>
                  <a:srgbClr val="333399"/>
                </a:solidFill>
                <a:ea typeface="ヒラギノ角ゴ Pro W3" charset="-128"/>
              </a:rPr>
              <a:t>Новосибирск 2018 </a:t>
            </a:r>
            <a:r>
              <a:rPr lang="ru-RU" sz="2000" b="1" dirty="0" smtClean="0">
                <a:solidFill>
                  <a:srgbClr val="333399"/>
                </a:solidFill>
                <a:ea typeface="ヒラギノ角ゴ Pro W3" charset="-128"/>
              </a:rPr>
              <a:t>год </a:t>
            </a:r>
            <a:endParaRPr lang="ru-RU" sz="2000" b="1" dirty="0">
              <a:solidFill>
                <a:srgbClr val="333399"/>
              </a:solidFill>
              <a:ea typeface="ヒラギノ角ゴ Pro W3" charset="-128"/>
            </a:endParaRPr>
          </a:p>
        </p:txBody>
      </p:sp>
      <p:sp>
        <p:nvSpPr>
          <p:cNvPr id="4099" name="Rectangle 3079"/>
          <p:cNvSpPr>
            <a:spLocks noChangeArrowheads="1"/>
          </p:cNvSpPr>
          <p:nvPr/>
        </p:nvSpPr>
        <p:spPr bwMode="auto">
          <a:xfrm>
            <a:off x="117475" y="2636838"/>
            <a:ext cx="9439275" cy="2006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15000"/>
              </a:spcBef>
            </a:pPr>
            <a:endParaRPr lang="ru-RU" sz="900" b="1" dirty="0">
              <a:solidFill>
                <a:srgbClr val="333399"/>
              </a:solidFill>
            </a:endParaRPr>
          </a:p>
          <a:p>
            <a:pPr algn="ctr">
              <a:lnSpc>
                <a:spcPct val="90000"/>
              </a:lnSpc>
              <a:spcBef>
                <a:spcPct val="15000"/>
              </a:spcBef>
            </a:pPr>
            <a:r>
              <a:rPr lang="ru-RU" sz="4400" b="1" dirty="0" smtClean="0">
                <a:solidFill>
                  <a:srgbClr val="333399"/>
                </a:solidFill>
              </a:rPr>
              <a:t>Отдельные положения </a:t>
            </a:r>
            <a:r>
              <a:rPr lang="ru-RU" sz="4400" b="1" dirty="0" smtClean="0">
                <a:solidFill>
                  <a:srgbClr val="333399"/>
                </a:solidFill>
              </a:rPr>
              <a:t>законодательства </a:t>
            </a:r>
            <a:r>
              <a:rPr lang="ru-RU" sz="4400" b="1" dirty="0" smtClean="0">
                <a:solidFill>
                  <a:srgbClr val="333399"/>
                </a:solidFill>
              </a:rPr>
              <a:t>о рекламе</a:t>
            </a:r>
            <a:endParaRPr lang="ru-RU" sz="4400" b="1" dirty="0">
              <a:solidFill>
                <a:srgbClr val="333399"/>
              </a:solidFill>
            </a:endParaRPr>
          </a:p>
          <a:p>
            <a:pPr lvl="6" algn="r"/>
            <a:endParaRPr lang="ru-RU" sz="4400" b="1" dirty="0" smtClean="0">
              <a:solidFill>
                <a:srgbClr val="333399"/>
              </a:solidFill>
            </a:endParaRPr>
          </a:p>
        </p:txBody>
      </p:sp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4592960" y="5092708"/>
            <a:ext cx="7019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>
              <a:solidFill>
                <a:srgbClr val="333399"/>
              </a:solidFill>
            </a:endParaRPr>
          </a:p>
        </p:txBody>
      </p:sp>
      <p:sp>
        <p:nvSpPr>
          <p:cNvPr id="4101" name="Rectangle 26"/>
          <p:cNvSpPr>
            <a:spLocks noChangeArrowheads="1"/>
          </p:cNvSpPr>
          <p:nvPr/>
        </p:nvSpPr>
        <p:spPr bwMode="auto">
          <a:xfrm>
            <a:off x="1365250" y="1989138"/>
            <a:ext cx="854075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4000" b="1" dirty="0" smtClean="0">
                <a:solidFill>
                  <a:srgbClr val="008080"/>
                </a:solidFill>
              </a:rPr>
              <a:t>Новосибирское УФАС России</a:t>
            </a:r>
            <a:endParaRPr lang="en-US" sz="4000" b="1" dirty="0">
              <a:solidFill>
                <a:srgbClr val="008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0" y="0"/>
            <a:ext cx="9904413" cy="64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altLang="ru-RU" b="1">
              <a:solidFill>
                <a:schemeClr val="bg1"/>
              </a:solidFill>
            </a:endParaRPr>
          </a:p>
        </p:txBody>
      </p:sp>
      <p:sp>
        <p:nvSpPr>
          <p:cNvPr id="20483" name="Text Box 6"/>
          <p:cNvSpPr txBox="1">
            <a:spLocks noChangeArrowheads="1"/>
          </p:cNvSpPr>
          <p:nvPr/>
        </p:nvSpPr>
        <p:spPr bwMode="auto">
          <a:xfrm>
            <a:off x="7593013" y="6553200"/>
            <a:ext cx="2311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defTabSz="449263"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F816E28-DA69-45FC-8FC8-537AB1AF371D}" type="slidenum">
              <a:rPr lang="ru-RU" altLang="ru-RU" sz="1600" b="1">
                <a:solidFill>
                  <a:srgbClr val="FFFFFF"/>
                </a:solidFill>
              </a:rPr>
              <a:pPr defTabSz="449263">
                <a:buClr>
                  <a:srgbClr val="000000"/>
                </a:buClr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</a:t>
            </a:fld>
            <a:endParaRPr lang="ru-RU" altLang="ru-RU" sz="1600" b="1">
              <a:solidFill>
                <a:srgbClr val="FFFFFF"/>
              </a:solidFill>
            </a:endParaRPr>
          </a:p>
        </p:txBody>
      </p:sp>
      <p:sp>
        <p:nvSpPr>
          <p:cNvPr id="20484" name="Text Box 7"/>
          <p:cNvSpPr txBox="1">
            <a:spLocks noChangeArrowheads="1"/>
          </p:cNvSpPr>
          <p:nvPr/>
        </p:nvSpPr>
        <p:spPr bwMode="auto">
          <a:xfrm>
            <a:off x="1981200" y="6553200"/>
            <a:ext cx="66849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38125" y="2143125"/>
            <a:ext cx="3571875" cy="314325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chemeClr val="accent6"/>
                </a:solidFill>
              </a:rPr>
              <a:t>указание на лечебные свойства, то есть положительное влияние на течение болезни, объекта рекламирования</a:t>
            </a:r>
            <a:endParaRPr lang="ru-RU" sz="1800" b="1" i="1" dirty="0">
              <a:solidFill>
                <a:schemeClr val="accent6"/>
              </a:solidFill>
            </a:endParaRPr>
          </a:p>
        </p:txBody>
      </p:sp>
      <p:sp>
        <p:nvSpPr>
          <p:cNvPr id="20486" name="TextBox 7"/>
          <p:cNvSpPr txBox="1">
            <a:spLocks noChangeArrowheads="1"/>
          </p:cNvSpPr>
          <p:nvPr/>
        </p:nvSpPr>
        <p:spPr bwMode="auto">
          <a:xfrm>
            <a:off x="1095375" y="0"/>
            <a:ext cx="7883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 b="1">
                <a:solidFill>
                  <a:srgbClr val="333399"/>
                </a:solidFill>
              </a:rPr>
              <a:t>Общие</a:t>
            </a:r>
            <a:r>
              <a:rPr lang="ru-RU" altLang="ru-RU" sz="3200" b="1">
                <a:solidFill>
                  <a:schemeClr val="bg1"/>
                </a:solidFill>
              </a:rPr>
              <a:t> </a:t>
            </a:r>
            <a:r>
              <a:rPr lang="ru-RU" altLang="ru-RU" sz="3200" b="1">
                <a:solidFill>
                  <a:srgbClr val="333399"/>
                </a:solidFill>
              </a:rPr>
              <a:t>требования к рекламе</a:t>
            </a:r>
          </a:p>
        </p:txBody>
      </p:sp>
      <p:sp>
        <p:nvSpPr>
          <p:cNvPr id="20487" name="TextBox 9"/>
          <p:cNvSpPr txBox="1">
            <a:spLocks noChangeArrowheads="1"/>
          </p:cNvSpPr>
          <p:nvPr/>
        </p:nvSpPr>
        <p:spPr bwMode="auto">
          <a:xfrm>
            <a:off x="381000" y="1143000"/>
            <a:ext cx="90725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 b="1" u="sng">
                <a:solidFill>
                  <a:srgbClr val="333399"/>
                </a:solidFill>
              </a:rPr>
              <a:t>В рекламе не допускается</a:t>
            </a:r>
          </a:p>
        </p:txBody>
      </p:sp>
      <p:sp>
        <p:nvSpPr>
          <p:cNvPr id="28680" name="TextBox 13"/>
          <p:cNvSpPr txBox="1">
            <a:spLocks noChangeArrowheads="1"/>
          </p:cNvSpPr>
          <p:nvPr/>
        </p:nvSpPr>
        <p:spPr bwMode="auto">
          <a:xfrm>
            <a:off x="4095750" y="2286000"/>
            <a:ext cx="51435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Char char="-"/>
              <a:defRPr/>
            </a:pPr>
            <a:r>
              <a:rPr lang="ru-RU" b="1" dirty="0"/>
              <a:t> </a:t>
            </a:r>
            <a:r>
              <a:rPr lang="ru-RU" b="1" i="1" dirty="0">
                <a:solidFill>
                  <a:schemeClr val="accent6"/>
                </a:solidFill>
              </a:rPr>
              <a:t>в рекламе любых товаров**,</a:t>
            </a:r>
          </a:p>
          <a:p>
            <a:pPr algn="l">
              <a:buFontTx/>
              <a:buChar char="-"/>
              <a:defRPr/>
            </a:pPr>
            <a:endParaRPr lang="ru-RU" b="1" i="1" dirty="0">
              <a:solidFill>
                <a:schemeClr val="accent6"/>
              </a:solidFill>
            </a:endParaRPr>
          </a:p>
          <a:p>
            <a:pPr algn="l">
              <a:buFontTx/>
              <a:buChar char="-"/>
              <a:defRPr/>
            </a:pPr>
            <a:r>
              <a:rPr lang="ru-RU" b="1" i="1" dirty="0">
                <a:solidFill>
                  <a:schemeClr val="accent6"/>
                </a:solidFill>
              </a:rPr>
              <a:t> заболевание,</a:t>
            </a:r>
          </a:p>
          <a:p>
            <a:pPr algn="l">
              <a:buFontTx/>
              <a:buChar char="-"/>
              <a:defRPr/>
            </a:pPr>
            <a:r>
              <a:rPr lang="ru-RU" b="1" i="1" dirty="0">
                <a:solidFill>
                  <a:schemeClr val="accent6"/>
                </a:solidFill>
              </a:rPr>
              <a:t> симптоматика заболевания,</a:t>
            </a:r>
          </a:p>
          <a:p>
            <a:pPr algn="l">
              <a:buFontTx/>
              <a:buChar char="-"/>
              <a:defRPr/>
            </a:pPr>
            <a:r>
              <a:rPr lang="ru-RU" b="1" i="1" dirty="0">
                <a:solidFill>
                  <a:schemeClr val="accent6"/>
                </a:solidFill>
              </a:rPr>
              <a:t> улучшение состояния</a:t>
            </a:r>
          </a:p>
          <a:p>
            <a:pPr algn="l">
              <a:defRPr/>
            </a:pPr>
            <a:endParaRPr lang="ru-RU" dirty="0"/>
          </a:p>
        </p:txBody>
      </p:sp>
      <p:sp>
        <p:nvSpPr>
          <p:cNvPr id="28681" name="TextBox 8"/>
          <p:cNvSpPr txBox="1">
            <a:spLocks noChangeArrowheads="1"/>
          </p:cNvSpPr>
          <p:nvPr/>
        </p:nvSpPr>
        <p:spPr bwMode="auto">
          <a:xfrm>
            <a:off x="3810000" y="4714875"/>
            <a:ext cx="585787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2000" dirty="0" smtClean="0">
                <a:solidFill>
                  <a:schemeClr val="accent6"/>
                </a:solidFill>
              </a:rPr>
              <a:t>** </a:t>
            </a:r>
            <a:r>
              <a:rPr lang="ru-RU" sz="2000" b="1" i="1" dirty="0" smtClean="0">
                <a:solidFill>
                  <a:schemeClr val="accent6"/>
                </a:solidFill>
              </a:rPr>
              <a:t>за исключением такого указания в рекламе лекарственных средств, медицинских услуг, в том числе методов профилактики, диагностики</a:t>
            </a:r>
            <a:r>
              <a:rPr lang="ru-RU" sz="2000" b="1" i="1" dirty="0">
                <a:solidFill>
                  <a:schemeClr val="accent6"/>
                </a:solidFill>
              </a:rPr>
              <a:t>, лечения и медицинской реабилитации, медицинских изделий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6413" y="0"/>
            <a:ext cx="8915400" cy="7858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Общие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smtClean="0"/>
              <a:t>требования к рекламе</a:t>
            </a:r>
            <a:br>
              <a:rPr lang="ru-RU" sz="3600" b="1" dirty="0" smtClean="0"/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dirty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2144713" y="1125538"/>
            <a:ext cx="7761287" cy="532765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sz="2800" b="1" smtClean="0">
                <a:ea typeface="ＭＳ Ｐゴシック" pitchFamily="34" charset="-128"/>
              </a:rPr>
              <a:t>Крем-гель «Эндокринол» </a:t>
            </a:r>
          </a:p>
          <a:p>
            <a:pPr>
              <a:buFontTx/>
              <a:buNone/>
            </a:pPr>
            <a:endParaRPr lang="ru-RU" altLang="ru-RU" sz="2400" smtClean="0"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ru-RU" altLang="ru-RU" sz="2400" smtClean="0">
                <a:ea typeface="ＭＳ Ｐゴシック" pitchFamily="34" charset="-128"/>
              </a:rPr>
              <a:t>«….Эндокринол мгновенно, через кожу доставляет активные вещества лапчатки белой прямо к щитовидной железе. Они </a:t>
            </a:r>
            <a:r>
              <a:rPr lang="ru-RU" altLang="ru-RU" sz="2400" b="1" i="1" smtClean="0">
                <a:ea typeface="ＭＳ Ｐゴシック" pitchFamily="34" charset="-128"/>
              </a:rPr>
              <a:t>устраняют лимфатический застой, помогают рассасываться узелкам на щитовидке и нормализовать ее функцию</a:t>
            </a:r>
            <a:r>
              <a:rPr lang="ru-RU" altLang="ru-RU" sz="2400" smtClean="0">
                <a:ea typeface="ＭＳ Ｐゴシック" pitchFamily="34" charset="-128"/>
              </a:rPr>
              <a:t> независимо от того, повышена она или понижена…». </a:t>
            </a:r>
          </a:p>
          <a:p>
            <a:pPr>
              <a:buFontTx/>
              <a:buNone/>
            </a:pPr>
            <a:endParaRPr lang="ru-RU" altLang="ru-RU" sz="2400" smtClean="0">
              <a:ea typeface="ＭＳ Ｐゴシック" pitchFamily="34" charset="-128"/>
            </a:endParaRPr>
          </a:p>
          <a:p>
            <a:pPr algn="r">
              <a:buFontTx/>
              <a:buNone/>
            </a:pPr>
            <a:endParaRPr lang="ru-RU" altLang="ru-RU" sz="2400" smtClean="0"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ru-RU" altLang="ru-RU" sz="2400" smtClean="0">
                <a:ea typeface="ＭＳ Ｐゴシック" pitchFamily="34" charset="-128"/>
              </a:rPr>
              <a:t>Нарушение пункта 6 части 5 статьи 5 </a:t>
            </a:r>
          </a:p>
          <a:p>
            <a:pPr>
              <a:buFontTx/>
              <a:buNone/>
            </a:pPr>
            <a:r>
              <a:rPr lang="ru-RU" altLang="ru-RU" sz="2400" smtClean="0">
                <a:ea typeface="ＭＳ Ｐゴシック" pitchFamily="34" charset="-128"/>
              </a:rPr>
              <a:t>Федерального закона «О рекламе»</a:t>
            </a: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7099300" y="6356350"/>
            <a:ext cx="2311400" cy="365125"/>
          </a:xfrm>
          <a:noFill/>
        </p:spPr>
        <p:txBody>
          <a:bodyPr/>
          <a:lstStyle/>
          <a:p>
            <a:fld id="{ED05E57C-D865-49F8-8969-0C1BAF699093}" type="slidenum">
              <a:rPr lang="ru-RU" altLang="ru-RU" smtClean="0"/>
              <a:pPr/>
              <a:t>11</a:t>
            </a:fld>
            <a:endParaRPr lang="ru-RU" altLang="ru-RU" smtClean="0"/>
          </a:p>
        </p:txBody>
      </p:sp>
      <p:pic>
        <p:nvPicPr>
          <p:cNvPr id="21509" name="Picture 2" descr="C:\Documents and Settings\denotkina\Мои документы\Мои рисунки\Эндокрино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36838"/>
            <a:ext cx="24955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733550" y="1066800"/>
            <a:ext cx="7840663" cy="2362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just" defTabSz="449263"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1800">
              <a:solidFill>
                <a:srgbClr val="000000"/>
              </a:solidFill>
            </a:endParaRPr>
          </a:p>
          <a:p>
            <a:pPr algn="just" defTabSz="449263"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1800">
              <a:solidFill>
                <a:srgbClr val="000000"/>
              </a:solidFill>
            </a:endParaRPr>
          </a:p>
          <a:p>
            <a:pPr algn="just" defTabSz="449263"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898650" y="3429000"/>
            <a:ext cx="7758113" cy="1792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 defTabSz="449263"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1800">
              <a:solidFill>
                <a:srgbClr val="000000"/>
              </a:solidFill>
            </a:endParaRPr>
          </a:p>
          <a:p>
            <a:pPr algn="l" defTabSz="449263"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ru-RU" sz="1800">
              <a:solidFill>
                <a:srgbClr val="000000"/>
              </a:solidFill>
            </a:endParaRPr>
          </a:p>
          <a:p>
            <a:pPr algn="l" defTabSz="449263"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1800">
              <a:solidFill>
                <a:srgbClr val="000000"/>
              </a:solidFill>
            </a:endParaRPr>
          </a:p>
          <a:p>
            <a:pPr algn="l" defTabSz="449263"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altLang="ru-RU">
                <a:solidFill>
                  <a:srgbClr val="000000"/>
                </a:solidFill>
              </a:rPr>
              <a:t> </a:t>
            </a:r>
          </a:p>
          <a:p>
            <a:pPr algn="just" defTabSz="449263">
              <a:spcBef>
                <a:spcPts val="1000"/>
              </a:spcBef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0" y="0"/>
            <a:ext cx="9904413" cy="64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 altLang="ru-RU" sz="3200" b="1">
                <a:solidFill>
                  <a:srgbClr val="333399"/>
                </a:solidFill>
              </a:rPr>
              <a:t>Общие требования к рекламе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2166938" y="1571625"/>
            <a:ext cx="7396162" cy="3929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l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i="1" u="sng" dirty="0">
                <a:solidFill>
                  <a:srgbClr val="333399"/>
                </a:solidFill>
              </a:rPr>
              <a:t>Указание</a:t>
            </a:r>
            <a:r>
              <a:rPr lang="ru-RU" b="1" i="1" u="sng" dirty="0">
                <a:solidFill>
                  <a:schemeClr val="accent6"/>
                </a:solidFill>
              </a:rPr>
              <a:t> </a:t>
            </a:r>
            <a:r>
              <a:rPr lang="ru-RU" b="1" i="1" u="sng" dirty="0">
                <a:solidFill>
                  <a:srgbClr val="333399"/>
                </a:solidFill>
              </a:rPr>
              <a:t>возрастной категории в рекламе</a:t>
            </a:r>
          </a:p>
          <a:p>
            <a:pPr algn="l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000" b="1" i="1" dirty="0"/>
          </a:p>
          <a:p>
            <a:pPr algn="l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000" b="1" i="1" dirty="0"/>
          </a:p>
          <a:p>
            <a:pPr algn="l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i="1" dirty="0">
                <a:solidFill>
                  <a:srgbClr val="333399"/>
                </a:solidFill>
              </a:rPr>
              <a:t>В рекламе </a:t>
            </a:r>
            <a:r>
              <a:rPr lang="ru-RU" b="1" i="1" dirty="0">
                <a:solidFill>
                  <a:srgbClr val="C00000"/>
                </a:solidFill>
              </a:rPr>
              <a:t>информационной продукции</a:t>
            </a:r>
            <a:r>
              <a:rPr lang="ru-RU" b="1" i="1" dirty="0">
                <a:solidFill>
                  <a:srgbClr val="333399"/>
                </a:solidFill>
              </a:rPr>
              <a:t>, подлежащей классификации в соответствии с требованиями Федерального закона «О защите детей от информации, причиняющей вред их здоровью и развитию», должна быть указана </a:t>
            </a:r>
            <a:r>
              <a:rPr lang="ru-RU" b="1" i="1" dirty="0">
                <a:solidFill>
                  <a:srgbClr val="C00000"/>
                </a:solidFill>
              </a:rPr>
              <a:t>категория</a:t>
            </a:r>
            <a:r>
              <a:rPr lang="ru-RU" b="1" i="1" dirty="0">
                <a:solidFill>
                  <a:srgbClr val="333399"/>
                </a:solidFill>
              </a:rPr>
              <a:t> данной информационной продукции.  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7593013" y="6553200"/>
            <a:ext cx="2311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defTabSz="449263"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6A64BB57-380D-404A-B496-B425902BA9EA}" type="slidenum">
              <a:rPr lang="ru-RU" altLang="ru-RU" sz="1600" b="1">
                <a:solidFill>
                  <a:srgbClr val="FFFFFF"/>
                </a:solidFill>
              </a:rPr>
              <a:pPr defTabSz="449263">
                <a:buClr>
                  <a:srgbClr val="000000"/>
                </a:buClr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12</a:t>
            </a:fld>
            <a:endParaRPr lang="ru-RU" altLang="ru-RU" sz="1600" b="1">
              <a:solidFill>
                <a:srgbClr val="FFFFFF"/>
              </a:solidFill>
            </a:endParaRP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1981200" y="6553200"/>
            <a:ext cx="66849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8680" name="Rectangle 11"/>
          <p:cNvSpPr>
            <a:spLocks noChangeArrowheads="1"/>
          </p:cNvSpPr>
          <p:nvPr/>
        </p:nvSpPr>
        <p:spPr bwMode="auto">
          <a:xfrm>
            <a:off x="0" y="1052513"/>
            <a:ext cx="2000250" cy="4767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spcAft>
                <a:spcPts val="2000"/>
              </a:spcAft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800" b="1" dirty="0">
                <a:solidFill>
                  <a:srgbClr val="C00000"/>
                </a:solidFill>
              </a:rPr>
              <a:t>0+</a:t>
            </a:r>
          </a:p>
          <a:p>
            <a:pPr algn="ctr" defTabSz="449263">
              <a:spcAft>
                <a:spcPts val="2000"/>
              </a:spcAft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800" b="1" dirty="0">
                <a:solidFill>
                  <a:srgbClr val="C00000"/>
                </a:solidFill>
              </a:rPr>
              <a:t>6+</a:t>
            </a:r>
          </a:p>
          <a:p>
            <a:pPr algn="ctr" defTabSz="449263">
              <a:spcAft>
                <a:spcPts val="2000"/>
              </a:spcAft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800" b="1" dirty="0">
                <a:solidFill>
                  <a:srgbClr val="C00000"/>
                </a:solidFill>
              </a:rPr>
              <a:t>12+</a:t>
            </a:r>
          </a:p>
          <a:p>
            <a:pPr algn="ctr" defTabSz="449263">
              <a:spcAft>
                <a:spcPts val="2000"/>
              </a:spcAft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800" b="1" dirty="0">
                <a:solidFill>
                  <a:srgbClr val="C00000"/>
                </a:solidFill>
              </a:rPr>
              <a:t>16+</a:t>
            </a:r>
          </a:p>
          <a:p>
            <a:pPr algn="ctr" defTabSz="449263">
              <a:spcAft>
                <a:spcPts val="2000"/>
              </a:spcAft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800" b="1" dirty="0">
                <a:solidFill>
                  <a:srgbClr val="C00000"/>
                </a:solidFill>
              </a:rPr>
              <a:t>18+</a:t>
            </a:r>
            <a:endParaRPr lang="en-US" altLang="ru-RU" sz="4800" dirty="0">
              <a:solidFill>
                <a:srgbClr val="C00000"/>
              </a:solidFill>
            </a:endParaRPr>
          </a:p>
        </p:txBody>
      </p:sp>
      <p:sp>
        <p:nvSpPr>
          <p:cNvPr id="28681" name="Oval 13"/>
          <p:cNvSpPr>
            <a:spLocks noChangeArrowheads="1"/>
          </p:cNvSpPr>
          <p:nvPr/>
        </p:nvSpPr>
        <p:spPr bwMode="auto">
          <a:xfrm>
            <a:off x="273050" y="981075"/>
            <a:ext cx="1368425" cy="9366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8682" name="Oval 14"/>
          <p:cNvSpPr>
            <a:spLocks noChangeArrowheads="1"/>
          </p:cNvSpPr>
          <p:nvPr/>
        </p:nvSpPr>
        <p:spPr bwMode="auto">
          <a:xfrm>
            <a:off x="273050" y="1989138"/>
            <a:ext cx="1439863" cy="863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8683" name="Oval 15"/>
          <p:cNvSpPr>
            <a:spLocks noChangeArrowheads="1"/>
          </p:cNvSpPr>
          <p:nvPr/>
        </p:nvSpPr>
        <p:spPr bwMode="auto">
          <a:xfrm>
            <a:off x="273050" y="2924175"/>
            <a:ext cx="1439863" cy="9366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8684" name="Oval 16"/>
          <p:cNvSpPr>
            <a:spLocks noChangeArrowheads="1"/>
          </p:cNvSpPr>
          <p:nvPr/>
        </p:nvSpPr>
        <p:spPr bwMode="auto">
          <a:xfrm>
            <a:off x="344488" y="3933825"/>
            <a:ext cx="1368425" cy="93503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8685" name="Oval 17"/>
          <p:cNvSpPr>
            <a:spLocks noChangeArrowheads="1"/>
          </p:cNvSpPr>
          <p:nvPr/>
        </p:nvSpPr>
        <p:spPr bwMode="auto">
          <a:xfrm>
            <a:off x="273050" y="4941888"/>
            <a:ext cx="1439863" cy="93503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8686" name="TextBox 13"/>
          <p:cNvSpPr txBox="1">
            <a:spLocks noChangeArrowheads="1"/>
          </p:cNvSpPr>
          <p:nvPr/>
        </p:nvSpPr>
        <p:spPr bwMode="auto">
          <a:xfrm>
            <a:off x="4381500" y="5429250"/>
            <a:ext cx="51435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altLang="ru-RU" sz="2000" b="1" i="1" dirty="0">
                <a:solidFill>
                  <a:schemeClr val="accent2"/>
                </a:solidFill>
              </a:rPr>
              <a:t>Сайт как объект рекламирования</a:t>
            </a:r>
          </a:p>
          <a:p>
            <a:pPr algn="l"/>
            <a:r>
              <a:rPr lang="ru-RU" altLang="ru-RU" sz="2000" b="1" i="1" dirty="0">
                <a:solidFill>
                  <a:schemeClr val="accent2"/>
                </a:solidFill>
              </a:rPr>
              <a:t>требует маркировки, если </a:t>
            </a:r>
          </a:p>
          <a:p>
            <a:pPr algn="l"/>
            <a:r>
              <a:rPr lang="ru-RU" altLang="ru-RU" sz="2000" b="1" i="1" dirty="0">
                <a:solidFill>
                  <a:schemeClr val="accent2"/>
                </a:solidFill>
              </a:rPr>
              <a:t>зарегистрирован как СМИ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Текст 2"/>
          <p:cNvSpPr>
            <a:spLocks noGrp="1"/>
          </p:cNvSpPr>
          <p:nvPr>
            <p:ph type="body" idx="1"/>
          </p:nvPr>
        </p:nvSpPr>
        <p:spPr>
          <a:xfrm>
            <a:off x="495300" y="717504"/>
            <a:ext cx="8826500" cy="977900"/>
          </a:xfrm>
        </p:spPr>
        <p:txBody>
          <a:bodyPr anchor="t"/>
          <a:lstStyle/>
          <a:p>
            <a:r>
              <a:rPr lang="ru-RU" altLang="ru-RU" sz="3200" dirty="0" smtClean="0">
                <a:ea typeface="ＭＳ Ｐゴシック" pitchFamily="34" charset="-128"/>
              </a:rPr>
              <a:t>Информационная продукция </a:t>
            </a:r>
          </a:p>
        </p:txBody>
      </p:sp>
      <p:sp>
        <p:nvSpPr>
          <p:cNvPr id="29699" name="Объект 3"/>
          <p:cNvSpPr>
            <a:spLocks noGrp="1"/>
          </p:cNvSpPr>
          <p:nvPr>
            <p:ph sz="half" idx="2"/>
          </p:nvPr>
        </p:nvSpPr>
        <p:spPr>
          <a:xfrm>
            <a:off x="495300" y="1628800"/>
            <a:ext cx="8826500" cy="4319588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smtClean="0">
                <a:hlinkClick r:id="rId2"/>
              </a:rPr>
              <a:t>В статье 2 Федерального закона "О защите детей от информации, причиняющей вред их здоровью и развитию" понимаются </a:t>
            </a:r>
          </a:p>
          <a:p>
            <a:pPr algn="just"/>
            <a:r>
              <a:rPr lang="ru-RU" sz="2000" dirty="0" smtClean="0">
                <a:hlinkClick r:id="rId2"/>
              </a:rPr>
              <a:t>предназначенные для оборота на территории Российской Федерации продукция средств массовой информации, </a:t>
            </a:r>
          </a:p>
          <a:p>
            <a:pPr algn="just"/>
            <a:r>
              <a:rPr lang="ru-RU" sz="2000" dirty="0" smtClean="0">
                <a:hlinkClick r:id="rId2"/>
              </a:rPr>
              <a:t>печатная продукция, </a:t>
            </a:r>
          </a:p>
          <a:p>
            <a:pPr algn="just"/>
            <a:r>
              <a:rPr lang="ru-RU" sz="2000" dirty="0" smtClean="0">
                <a:hlinkClick r:id="rId2"/>
              </a:rPr>
              <a:t>аудиовизуальная продукция на любых видах носителей, </a:t>
            </a:r>
          </a:p>
          <a:p>
            <a:pPr algn="just"/>
            <a:r>
              <a:rPr lang="ru-RU" sz="2000" dirty="0" smtClean="0">
                <a:hlinkClick r:id="rId2"/>
              </a:rPr>
              <a:t>программы для электронных вычислительных машин (программы для ЭВМ) и базы данных, </a:t>
            </a:r>
          </a:p>
          <a:p>
            <a:pPr algn="just"/>
            <a:r>
              <a:rPr lang="ru-RU" sz="2000" dirty="0" smtClean="0">
                <a:hlinkClick r:id="rId2"/>
              </a:rPr>
              <a:t>информация, распространяемая посредством зрелищных мероприятий, </a:t>
            </a:r>
          </a:p>
          <a:p>
            <a:pPr algn="just"/>
            <a:r>
              <a:rPr lang="ru-RU" sz="2000" dirty="0">
                <a:hlinkClick r:id="rId2"/>
              </a:rPr>
              <a:t>и</a:t>
            </a:r>
            <a:r>
              <a:rPr lang="ru-RU" sz="2000" dirty="0" smtClean="0">
                <a:hlinkClick r:id="rId2"/>
              </a:rPr>
              <a:t>нформация, </a:t>
            </a:r>
            <a:r>
              <a:rPr lang="ru-RU" sz="2000" dirty="0">
                <a:hlinkClick r:id="rId2"/>
              </a:rPr>
              <a:t>распространяемая </a:t>
            </a:r>
            <a:r>
              <a:rPr lang="ru-RU" sz="2000" dirty="0" smtClean="0">
                <a:hlinkClick r:id="rId2"/>
              </a:rPr>
              <a:t>посредством информационно-телекоммуникационных сетей, в том числе сети "Интернет", и сетей подвижной радиотелефонной связи.</a:t>
            </a:r>
          </a:p>
          <a:p>
            <a:endParaRPr lang="ru-RU" altLang="ru-RU" sz="1400" dirty="0" smtClean="0">
              <a:ea typeface="ＭＳ Ｐゴシック" pitchFamily="34" charset="-128"/>
            </a:endParaRPr>
          </a:p>
          <a:p>
            <a:endParaRPr lang="ru-RU" altLang="ru-RU" sz="1400" dirty="0" smtClean="0">
              <a:ea typeface="ＭＳ Ｐゴシック" pitchFamily="34" charset="-128"/>
            </a:endParaRPr>
          </a:p>
        </p:txBody>
      </p:sp>
      <p:sp>
        <p:nvSpPr>
          <p:cNvPr id="29700" name="Номер слайда 6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2C736DB-147C-46B4-9CE2-FE5E19A7E6C2}" type="slidenum">
              <a:rPr lang="ru-RU" altLang="ru-RU" smtClean="0"/>
              <a:pPr/>
              <a:t>13</a:t>
            </a:fld>
            <a:endParaRPr lang="ru-RU" altLang="ru-RU" smtClean="0"/>
          </a:p>
        </p:txBody>
      </p:sp>
      <p:sp>
        <p:nvSpPr>
          <p:cNvPr id="29701" name="TextBox 7"/>
          <p:cNvSpPr txBox="1">
            <a:spLocks noChangeArrowheads="1"/>
          </p:cNvSpPr>
          <p:nvPr/>
        </p:nvSpPr>
        <p:spPr bwMode="auto">
          <a:xfrm>
            <a:off x="193675" y="33338"/>
            <a:ext cx="9712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>
                <a:solidFill>
                  <a:schemeClr val="bg1"/>
                </a:solidFill>
              </a:rPr>
              <a:t>Общие требования к рекламе</a:t>
            </a:r>
            <a:endParaRPr lang="en-US" altLang="ru-RU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4"/>
          <p:cNvSpPr txBox="1">
            <a:spLocks noChangeArrowheads="1"/>
          </p:cNvSpPr>
          <p:nvPr/>
        </p:nvSpPr>
        <p:spPr bwMode="auto">
          <a:xfrm>
            <a:off x="0" y="0"/>
            <a:ext cx="9904413" cy="64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53251" name="Text Box 6"/>
          <p:cNvSpPr txBox="1">
            <a:spLocks noChangeArrowheads="1"/>
          </p:cNvSpPr>
          <p:nvPr/>
        </p:nvSpPr>
        <p:spPr bwMode="auto">
          <a:xfrm>
            <a:off x="7593013" y="6553200"/>
            <a:ext cx="2311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24F01A6-8925-440F-B3CF-03AEBD7A16C5}" type="slidenum">
              <a:rPr lang="ru-RU" sz="1600" b="1">
                <a:solidFill>
                  <a:srgbClr val="FFFFFF"/>
                </a:solidFill>
              </a:rPr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14</a:t>
            </a:fld>
            <a:endParaRPr lang="ru-RU" sz="1600" b="1">
              <a:solidFill>
                <a:srgbClr val="FFFFFF"/>
              </a:solidFill>
            </a:endParaRPr>
          </a:p>
        </p:txBody>
      </p:sp>
      <p:sp>
        <p:nvSpPr>
          <p:cNvPr id="53252" name="Text Box 7"/>
          <p:cNvSpPr txBox="1">
            <a:spLocks noChangeArrowheads="1"/>
          </p:cNvSpPr>
          <p:nvPr/>
        </p:nvSpPr>
        <p:spPr bwMode="auto">
          <a:xfrm>
            <a:off x="1981200" y="6553200"/>
            <a:ext cx="66849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69" name="Rectangle 3079"/>
          <p:cNvSpPr>
            <a:spLocks noChangeArrowheads="1"/>
          </p:cNvSpPr>
          <p:nvPr/>
        </p:nvSpPr>
        <p:spPr bwMode="auto">
          <a:xfrm>
            <a:off x="309563" y="1000125"/>
            <a:ext cx="9001125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ru-RU" sz="1600" b="1" dirty="0">
                <a:solidFill>
                  <a:schemeClr val="accent2"/>
                </a:solidFill>
              </a:rPr>
              <a:t>Не допускается реклама:</a:t>
            </a:r>
          </a:p>
          <a:p>
            <a:pPr algn="l">
              <a:defRPr/>
            </a:pPr>
            <a:r>
              <a:rPr lang="ru-RU" sz="1600" b="1" dirty="0" smtClean="0">
                <a:solidFill>
                  <a:schemeClr val="accent2"/>
                </a:solidFill>
              </a:rPr>
              <a:t>1</a:t>
            </a:r>
            <a:r>
              <a:rPr lang="ru-RU" sz="1500" b="1" dirty="0">
                <a:solidFill>
                  <a:schemeClr val="accent2"/>
                </a:solidFill>
              </a:rPr>
              <a:t>) товаров, производство и (или) реализация которых </a:t>
            </a:r>
            <a:r>
              <a:rPr lang="ru-RU" sz="1500" b="1" dirty="0">
                <a:solidFill>
                  <a:srgbClr val="C00000"/>
                </a:solidFill>
              </a:rPr>
              <a:t>запрещены законодательством </a:t>
            </a:r>
            <a:r>
              <a:rPr lang="ru-RU" sz="1500" b="1" dirty="0">
                <a:solidFill>
                  <a:schemeClr val="accent2"/>
                </a:solidFill>
              </a:rPr>
              <a:t>Российской Федерации;</a:t>
            </a:r>
          </a:p>
          <a:p>
            <a:pPr algn="l">
              <a:defRPr/>
            </a:pPr>
            <a:r>
              <a:rPr lang="ru-RU" sz="1500" b="1" dirty="0">
                <a:solidFill>
                  <a:schemeClr val="accent2"/>
                </a:solidFill>
              </a:rPr>
              <a:t>2) </a:t>
            </a:r>
            <a:r>
              <a:rPr lang="ru-RU" sz="1500" b="1" dirty="0">
                <a:solidFill>
                  <a:srgbClr val="C00000"/>
                </a:solidFill>
              </a:rPr>
              <a:t>наркотических средств</a:t>
            </a:r>
            <a:r>
              <a:rPr lang="ru-RU" sz="1500" b="1" dirty="0">
                <a:solidFill>
                  <a:schemeClr val="accent2"/>
                </a:solidFill>
              </a:rPr>
              <a:t>, </a:t>
            </a:r>
            <a:r>
              <a:rPr lang="ru-RU" sz="1500" b="1" dirty="0">
                <a:solidFill>
                  <a:srgbClr val="C00000"/>
                </a:solidFill>
              </a:rPr>
              <a:t>психотропных веществ </a:t>
            </a:r>
            <a:r>
              <a:rPr lang="ru-RU" sz="1500" b="1" dirty="0">
                <a:solidFill>
                  <a:schemeClr val="accent2"/>
                </a:solidFill>
              </a:rPr>
              <a:t>и их </a:t>
            </a:r>
            <a:r>
              <a:rPr lang="ru-RU" sz="1500" b="1" dirty="0" err="1">
                <a:solidFill>
                  <a:schemeClr val="accent2"/>
                </a:solidFill>
              </a:rPr>
              <a:t>прекурсоров</a:t>
            </a:r>
            <a:r>
              <a:rPr lang="ru-RU" sz="1500" b="1" dirty="0">
                <a:solidFill>
                  <a:schemeClr val="accent2"/>
                </a:solidFill>
              </a:rPr>
              <a:t>, растений, содержащих наркотические средства или психотропные вещества либо их </a:t>
            </a:r>
            <a:r>
              <a:rPr lang="ru-RU" sz="1500" b="1" dirty="0" err="1">
                <a:solidFill>
                  <a:schemeClr val="accent2"/>
                </a:solidFill>
              </a:rPr>
              <a:t>прекурсоры</a:t>
            </a:r>
            <a:r>
              <a:rPr lang="ru-RU" sz="1500" b="1" dirty="0">
                <a:solidFill>
                  <a:schemeClr val="accent2"/>
                </a:solidFill>
              </a:rPr>
              <a:t>, и их частей, содержащих наркотические средства или психотропные вещества либо их </a:t>
            </a:r>
            <a:r>
              <a:rPr lang="ru-RU" sz="1500" b="1" dirty="0" err="1">
                <a:solidFill>
                  <a:schemeClr val="accent2"/>
                </a:solidFill>
              </a:rPr>
              <a:t>прекурсоры</a:t>
            </a:r>
            <a:r>
              <a:rPr lang="ru-RU" sz="1500" b="1" dirty="0">
                <a:solidFill>
                  <a:schemeClr val="accent2"/>
                </a:solidFill>
              </a:rPr>
              <a:t>;</a:t>
            </a:r>
          </a:p>
          <a:p>
            <a:pPr algn="l">
              <a:defRPr/>
            </a:pPr>
            <a:r>
              <a:rPr lang="ru-RU" sz="1500" b="1" dirty="0">
                <a:solidFill>
                  <a:schemeClr val="accent2"/>
                </a:solidFill>
              </a:rPr>
              <a:t>3) </a:t>
            </a:r>
            <a:r>
              <a:rPr lang="ru-RU" sz="1500" b="1" dirty="0">
                <a:solidFill>
                  <a:srgbClr val="C00000"/>
                </a:solidFill>
              </a:rPr>
              <a:t>взрывчатых веществ </a:t>
            </a:r>
            <a:r>
              <a:rPr lang="ru-RU" sz="1500" b="1" dirty="0">
                <a:solidFill>
                  <a:schemeClr val="accent2"/>
                </a:solidFill>
              </a:rPr>
              <a:t>и материалов, за исключением пиротехнических изделий;</a:t>
            </a:r>
          </a:p>
          <a:p>
            <a:pPr algn="l">
              <a:defRPr/>
            </a:pPr>
            <a:r>
              <a:rPr lang="ru-RU" sz="1500" b="1" dirty="0">
                <a:solidFill>
                  <a:schemeClr val="accent2"/>
                </a:solidFill>
              </a:rPr>
              <a:t>4)</a:t>
            </a:r>
            <a:r>
              <a:rPr lang="ru-RU" sz="1500" b="1" dirty="0">
                <a:solidFill>
                  <a:srgbClr val="002060"/>
                </a:solidFill>
              </a:rPr>
              <a:t> </a:t>
            </a:r>
            <a:r>
              <a:rPr lang="ru-RU" sz="1500" b="1" dirty="0">
                <a:solidFill>
                  <a:srgbClr val="C00000"/>
                </a:solidFill>
              </a:rPr>
              <a:t>органов и (или) тканей человека </a:t>
            </a:r>
            <a:r>
              <a:rPr lang="ru-RU" sz="1500" b="1" dirty="0">
                <a:solidFill>
                  <a:schemeClr val="accent2"/>
                </a:solidFill>
              </a:rPr>
              <a:t>в качестве объектов купли-продажи;</a:t>
            </a:r>
          </a:p>
          <a:p>
            <a:pPr algn="l">
              <a:defRPr/>
            </a:pPr>
            <a:r>
              <a:rPr lang="ru-RU" sz="1500" b="1" dirty="0">
                <a:solidFill>
                  <a:schemeClr val="accent2"/>
                </a:solidFill>
              </a:rPr>
              <a:t>5) товаров, подлежащих государственной регистрации, </a:t>
            </a:r>
            <a:r>
              <a:rPr lang="ru-RU" sz="1500" b="1" dirty="0">
                <a:solidFill>
                  <a:srgbClr val="C00000"/>
                </a:solidFill>
              </a:rPr>
              <a:t>в случае отсутствия такой регистрации</a:t>
            </a:r>
            <a:r>
              <a:rPr lang="ru-RU" sz="1500" b="1" dirty="0">
                <a:solidFill>
                  <a:schemeClr val="accent6"/>
                </a:solidFill>
              </a:rPr>
              <a:t>;</a:t>
            </a:r>
          </a:p>
          <a:p>
            <a:pPr algn="l">
              <a:defRPr/>
            </a:pPr>
            <a:r>
              <a:rPr lang="ru-RU" sz="1500" b="1" dirty="0">
                <a:solidFill>
                  <a:schemeClr val="accent2"/>
                </a:solidFill>
              </a:rPr>
              <a:t>6) товаров, подлежащих обязательной сертификации или иному обязательному подтверждению соответствия требованиям технических регламентов, </a:t>
            </a:r>
            <a:r>
              <a:rPr lang="ru-RU" sz="1500" b="1" dirty="0">
                <a:solidFill>
                  <a:srgbClr val="C00000"/>
                </a:solidFill>
              </a:rPr>
              <a:t>в случае отсутствия такой сертификации или подтверждения такого соответствия</a:t>
            </a:r>
            <a:r>
              <a:rPr lang="ru-RU" sz="1500" b="1" dirty="0">
                <a:solidFill>
                  <a:schemeClr val="accent2"/>
                </a:solidFill>
              </a:rPr>
              <a:t>;</a:t>
            </a:r>
          </a:p>
          <a:p>
            <a:pPr algn="l">
              <a:defRPr/>
            </a:pPr>
            <a:r>
              <a:rPr lang="ru-RU" sz="1500" b="1" dirty="0">
                <a:solidFill>
                  <a:schemeClr val="accent2"/>
                </a:solidFill>
              </a:rPr>
              <a:t>7) товаров, на производство и (или) реализацию которых требуется получение лицензий или иных специальных разрешений, </a:t>
            </a:r>
            <a:r>
              <a:rPr lang="ru-RU" sz="1500" b="1" dirty="0">
                <a:solidFill>
                  <a:srgbClr val="C00000"/>
                </a:solidFill>
              </a:rPr>
              <a:t>в случае отсутствия таких разрешений</a:t>
            </a:r>
            <a:r>
              <a:rPr lang="ru-RU" sz="1500" b="1" dirty="0">
                <a:solidFill>
                  <a:schemeClr val="accent2"/>
                </a:solidFill>
              </a:rPr>
              <a:t>;</a:t>
            </a:r>
          </a:p>
          <a:p>
            <a:pPr algn="l">
              <a:defRPr/>
            </a:pPr>
            <a:r>
              <a:rPr lang="ru-RU" sz="1500" b="1" dirty="0">
                <a:solidFill>
                  <a:schemeClr val="accent2"/>
                </a:solidFill>
              </a:rPr>
              <a:t>8) </a:t>
            </a:r>
            <a:r>
              <a:rPr lang="ru-RU" sz="1500" b="1" dirty="0">
                <a:solidFill>
                  <a:srgbClr val="C00000"/>
                </a:solidFill>
              </a:rPr>
              <a:t>табака</a:t>
            </a:r>
            <a:r>
              <a:rPr lang="ru-RU" sz="1500" b="1" dirty="0">
                <a:solidFill>
                  <a:schemeClr val="accent2"/>
                </a:solidFill>
              </a:rPr>
              <a:t>, табачной продукции, табачных изделий и курительных принадлежностей, в том числе трубок, кальянов, сигаретной бумаги, зажигалок;</a:t>
            </a:r>
          </a:p>
          <a:p>
            <a:pPr algn="l">
              <a:defRPr/>
            </a:pPr>
            <a:r>
              <a:rPr lang="ru-RU" sz="1500" b="1" dirty="0">
                <a:solidFill>
                  <a:schemeClr val="accent2"/>
                </a:solidFill>
              </a:rPr>
              <a:t>9) </a:t>
            </a:r>
            <a:r>
              <a:rPr lang="ru-RU" sz="1500" b="1" dirty="0">
                <a:solidFill>
                  <a:srgbClr val="C00000"/>
                </a:solidFill>
              </a:rPr>
              <a:t>медицинских услуг по искусственному прерыванию </a:t>
            </a:r>
            <a:r>
              <a:rPr lang="ru-RU" sz="1500" b="1" dirty="0" smtClean="0">
                <a:solidFill>
                  <a:srgbClr val="C00000"/>
                </a:solidFill>
              </a:rPr>
              <a:t>беременности</a:t>
            </a:r>
            <a:r>
              <a:rPr lang="ru-RU" sz="1500" b="1" dirty="0" smtClean="0">
                <a:solidFill>
                  <a:schemeClr val="accent2"/>
                </a:solidFill>
              </a:rPr>
              <a:t>;</a:t>
            </a:r>
          </a:p>
          <a:p>
            <a:pPr algn="l">
              <a:defRPr/>
            </a:pPr>
            <a:r>
              <a:rPr lang="ru-RU" sz="1500" b="1" dirty="0" smtClean="0">
                <a:solidFill>
                  <a:schemeClr val="accent2"/>
                </a:solidFill>
              </a:rPr>
              <a:t>10)</a:t>
            </a:r>
            <a:r>
              <a:rPr lang="ru-RU" sz="1500" dirty="0"/>
              <a:t> </a:t>
            </a:r>
            <a:r>
              <a:rPr lang="ru-RU" sz="1500" b="1" dirty="0">
                <a:solidFill>
                  <a:srgbClr val="C00000"/>
                </a:solidFill>
              </a:rPr>
              <a:t>услуг по подготовке и написанию выпускных квалификационных работ</a:t>
            </a:r>
            <a:r>
              <a:rPr lang="ru-RU" sz="1500" b="1" dirty="0">
                <a:solidFill>
                  <a:schemeClr val="accent2"/>
                </a:solidFill>
              </a:rPr>
              <a:t>, научных докладов об основных результатах подготовленных научно-квалификационных работ (диссертаций) и иных работ, предусмотренных государственной системой научной аттестации или необходимых для прохождения обучающимися промежуточной или итоговой </a:t>
            </a:r>
            <a:r>
              <a:rPr lang="ru-RU" sz="1500" b="1" dirty="0" smtClean="0">
                <a:solidFill>
                  <a:schemeClr val="accent2"/>
                </a:solidFill>
              </a:rPr>
              <a:t>аттестации.</a:t>
            </a:r>
            <a:endParaRPr lang="ru-RU" sz="1500" b="1" dirty="0">
              <a:solidFill>
                <a:schemeClr val="accent2"/>
              </a:solidFill>
            </a:endParaRPr>
          </a:p>
          <a:p>
            <a:pPr algn="l">
              <a:defRPr/>
            </a:pPr>
            <a:endParaRPr lang="ru-RU" sz="1600" b="1" dirty="0">
              <a:solidFill>
                <a:schemeClr val="accent2"/>
              </a:solidFill>
            </a:endParaRPr>
          </a:p>
        </p:txBody>
      </p:sp>
      <p:sp>
        <p:nvSpPr>
          <p:cNvPr id="53254" name="TextBox 7"/>
          <p:cNvSpPr txBox="1">
            <a:spLocks noChangeArrowheads="1"/>
          </p:cNvSpPr>
          <p:nvPr/>
        </p:nvSpPr>
        <p:spPr bwMode="auto">
          <a:xfrm>
            <a:off x="238125" y="0"/>
            <a:ext cx="9667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333399"/>
                </a:solidFill>
              </a:rPr>
              <a:t>Товары, реклама которых не допускается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495300" y="0"/>
            <a:ext cx="8915400" cy="714356"/>
          </a:xfrm>
        </p:spPr>
        <p:txBody>
          <a:bodyPr/>
          <a:lstStyle/>
          <a:p>
            <a:r>
              <a:rPr lang="ru-RU" sz="2400" dirty="0" smtClean="0">
                <a:ea typeface="ＭＳ Ｐゴシック" pitchFamily="34" charset="-128"/>
              </a:rPr>
              <a:t>Ст.8 </a:t>
            </a:r>
            <a:r>
              <a:rPr lang="ru-RU" sz="2000" dirty="0" smtClean="0">
                <a:ea typeface="ＭＳ Ｐゴシック" pitchFamily="34" charset="-128"/>
              </a:rPr>
              <a:t>Реклама товаров при дистанционном способе их продажи</a:t>
            </a:r>
          </a:p>
        </p:txBody>
      </p:sp>
      <p:sp>
        <p:nvSpPr>
          <p:cNvPr id="32771" name="Объект 2"/>
          <p:cNvSpPr>
            <a:spLocks noGrp="1"/>
          </p:cNvSpPr>
          <p:nvPr>
            <p:ph idx="1"/>
          </p:nvPr>
        </p:nvSpPr>
        <p:spPr>
          <a:xfrm>
            <a:off x="495300" y="1285860"/>
            <a:ext cx="8915400" cy="4840303"/>
          </a:xfrm>
        </p:spPr>
        <p:txBody>
          <a:bodyPr/>
          <a:lstStyle/>
          <a:p>
            <a:pPr>
              <a:buNone/>
            </a:pPr>
            <a:r>
              <a:rPr lang="ru-RU" sz="1600" dirty="0" smtClean="0">
                <a:ea typeface="ＭＳ Ｐゴシック" pitchFamily="34" charset="-128"/>
              </a:rPr>
              <a:t> </a:t>
            </a:r>
          </a:p>
          <a:p>
            <a:pPr>
              <a:buNone/>
            </a:pPr>
            <a:r>
              <a:rPr lang="ru-RU" sz="1600" dirty="0" smtClean="0">
                <a:ea typeface="ＭＳ Ｐゴシック" pitchFamily="34" charset="-128"/>
              </a:rPr>
              <a:t> </a:t>
            </a:r>
          </a:p>
          <a:p>
            <a:endParaRPr lang="ru-RU" sz="1600" dirty="0" smtClean="0">
              <a:ea typeface="ＭＳ Ｐゴシック" pitchFamily="34" charset="-128"/>
            </a:endParaRPr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C30326E-556D-44E1-B4EC-43B53AD3A525}" type="slidenum">
              <a:rPr lang="ru-RU" smtClean="0"/>
              <a:pPr/>
              <a:t>15</a:t>
            </a:fld>
            <a:endParaRPr 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309662" y="3857628"/>
            <a:ext cx="3143272" cy="1571636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наименование, место нахождения и государственный регистрационный номер записи о создании юридического лица</a:t>
            </a: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24570" y="3786190"/>
            <a:ext cx="3143272" cy="1643074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фамилия, имя, отчество, основной государственный регистрационный номер записи о государственной регистрации физического лица в качестве индивидуального предпринимателя</a:t>
            </a: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81166" y="2071678"/>
            <a:ext cx="542928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сведения о продавце таких товаров </a:t>
            </a:r>
          </a:p>
          <a:p>
            <a:pPr algn="ctr"/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>
            <a:off x="2488389" y="2964653"/>
            <a:ext cx="1143008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H="1">
            <a:off x="5988851" y="2750339"/>
            <a:ext cx="1071570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0" y="0"/>
            <a:ext cx="9904413" cy="64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altLang="ru-RU" b="1">
              <a:solidFill>
                <a:schemeClr val="bg1"/>
              </a:solidFill>
            </a:endParaRPr>
          </a:p>
        </p:txBody>
      </p:sp>
      <p:sp>
        <p:nvSpPr>
          <p:cNvPr id="33795" name="Text Box 6"/>
          <p:cNvSpPr txBox="1">
            <a:spLocks noChangeArrowheads="1"/>
          </p:cNvSpPr>
          <p:nvPr/>
        </p:nvSpPr>
        <p:spPr bwMode="auto">
          <a:xfrm>
            <a:off x="7593013" y="6553200"/>
            <a:ext cx="2311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defTabSz="449263">
              <a:buClr>
                <a:srgbClr val="000000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7E6DDFE0-EF25-4E48-A234-EDEA9C41B5E5}" type="slidenum">
              <a:rPr lang="ru-RU" altLang="ru-RU" sz="1600" b="1">
                <a:solidFill>
                  <a:srgbClr val="FFFFFF"/>
                </a:solidFill>
              </a:rPr>
              <a:pPr defTabSz="449263">
                <a:buClr>
                  <a:srgbClr val="000000"/>
                </a:buClr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16</a:t>
            </a:fld>
            <a:endParaRPr lang="ru-RU" altLang="ru-RU" sz="1600" b="1">
              <a:solidFill>
                <a:srgbClr val="FFFFFF"/>
              </a:solidFill>
            </a:endParaRPr>
          </a:p>
        </p:txBody>
      </p:sp>
      <p:sp>
        <p:nvSpPr>
          <p:cNvPr id="33796" name="Text Box 7"/>
          <p:cNvSpPr txBox="1">
            <a:spLocks noChangeArrowheads="1"/>
          </p:cNvSpPr>
          <p:nvPr/>
        </p:nvSpPr>
        <p:spPr bwMode="auto">
          <a:xfrm>
            <a:off x="1981200" y="6553200"/>
            <a:ext cx="66849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524500" y="3143250"/>
            <a:ext cx="4214813" cy="271462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Источник информации </a:t>
            </a:r>
          </a:p>
          <a:p>
            <a:pPr algn="ctr">
              <a:defRPr/>
            </a:pPr>
            <a:r>
              <a:rPr lang="ru-RU" sz="2000" dirty="0">
                <a:solidFill>
                  <a:schemeClr val="accent2"/>
                </a:solidFill>
              </a:rPr>
              <a:t>об организаторе такого мероприятия, о правилах его проведения, количестве призов или выигрышей по результатам такого мероприятия, сроках, месте и порядке их получения</a:t>
            </a:r>
            <a:r>
              <a:rPr lang="en-US" sz="2200" dirty="0">
                <a:solidFill>
                  <a:schemeClr val="accent2"/>
                </a:solidFill>
              </a:rPr>
              <a:t> </a:t>
            </a:r>
            <a:endParaRPr lang="ru-RU" sz="2200" dirty="0">
              <a:solidFill>
                <a:schemeClr val="accent2"/>
              </a:solidFill>
            </a:endParaRPr>
          </a:p>
        </p:txBody>
      </p:sp>
      <p:sp>
        <p:nvSpPr>
          <p:cNvPr id="33798" name="TextBox 7"/>
          <p:cNvSpPr txBox="1">
            <a:spLocks noChangeArrowheads="1"/>
          </p:cNvSpPr>
          <p:nvPr/>
        </p:nvSpPr>
        <p:spPr bwMode="auto">
          <a:xfrm>
            <a:off x="1095375" y="0"/>
            <a:ext cx="7883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 b="1" dirty="0">
                <a:solidFill>
                  <a:srgbClr val="333399"/>
                </a:solidFill>
              </a:rPr>
              <a:t>Общие требования к рекламе</a:t>
            </a:r>
          </a:p>
        </p:txBody>
      </p:sp>
      <p:sp>
        <p:nvSpPr>
          <p:cNvPr id="33799" name="TextBox 9"/>
          <p:cNvSpPr txBox="1">
            <a:spLocks noChangeArrowheads="1"/>
          </p:cNvSpPr>
          <p:nvPr/>
        </p:nvSpPr>
        <p:spPr bwMode="auto">
          <a:xfrm>
            <a:off x="833438" y="1000125"/>
            <a:ext cx="90725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 b="1" u="sng">
                <a:solidFill>
                  <a:srgbClr val="333399"/>
                </a:solidFill>
              </a:rPr>
              <a:t>Стимулирующие мероприятия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9563" y="3214688"/>
            <a:ext cx="3857625" cy="157162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Срок проведения</a:t>
            </a:r>
          </a:p>
        </p:txBody>
      </p:sp>
      <p:sp>
        <p:nvSpPr>
          <p:cNvPr id="33801" name="TextBox 8"/>
          <p:cNvSpPr txBox="1">
            <a:spLocks noChangeArrowheads="1"/>
          </p:cNvSpPr>
          <p:nvPr/>
        </p:nvSpPr>
        <p:spPr bwMode="auto">
          <a:xfrm rot="10800000" flipV="1">
            <a:off x="309563" y="1847324"/>
            <a:ext cx="907256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ru-RU" altLang="ru-RU" sz="2000" b="1" dirty="0">
                <a:solidFill>
                  <a:srgbClr val="C00000"/>
                </a:solidFill>
              </a:rPr>
              <a:t>В рекламе, сообщающей о проведении конкурса, игры или иного подобного мероприятия, условием участия в которых является приобретение определенного товара (далее - стимулирующее мероприятие), должны быть указаны:</a:t>
            </a:r>
            <a:endParaRPr lang="ru-RU" altLang="ru-RU" sz="3600" b="1" dirty="0">
              <a:solidFill>
                <a:srgbClr val="C00000"/>
              </a:solidFill>
            </a:endParaRPr>
          </a:p>
        </p:txBody>
      </p:sp>
      <p:pic>
        <p:nvPicPr>
          <p:cNvPr id="33802" name="Picture 10" descr="j02908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1438" y="3857625"/>
            <a:ext cx="1808162" cy="269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Номер слайда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A9DCB0-625F-4599-8603-BECA294CF554}" type="slidenum">
              <a:rPr lang="ru-RU" sz="16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ru-RU" sz="1600" smtClean="0">
              <a:solidFill>
                <a:schemeClr val="bg1"/>
              </a:solidFill>
            </a:endParaRPr>
          </a:p>
        </p:txBody>
      </p:sp>
      <p:pic>
        <p:nvPicPr>
          <p:cNvPr id="128004" name="Picture 2" descr="http://img1.liveinternet.ru/images/attach/c/8/101/393/101393157_reklam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928688"/>
            <a:ext cx="3071813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000125"/>
            <a:ext cx="3952875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b="1" i="1" dirty="0">
                <a:solidFill>
                  <a:schemeClr val="accent6"/>
                </a:solidFill>
                <a:latin typeface="Arial" charset="0"/>
              </a:rPr>
              <a:t>Требования, предъявляемые к способам распространения рекламы</a:t>
            </a:r>
          </a:p>
        </p:txBody>
      </p:sp>
      <p:pic>
        <p:nvPicPr>
          <p:cNvPr id="128006" name="Picture 4" descr="http://bm.img.com.ua/berlin/storage/afisha/600x500/1/f0/1fa74c878c37119d352fa638c6614f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1938"/>
            <a:ext cx="2774950" cy="240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7" name="Picture 6" descr="http://tourinform.org.ua/wp-content/uploads/2012/02/p_40306_1_gallerybi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3000375"/>
            <a:ext cx="24288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8" name="Picture 8" descr="http://i.ekmap.ru/8/4/3/7/thumbs/640_480_fix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4643438"/>
            <a:ext cx="2643188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9" name="Picture 10" descr="http://im3-tub-ru.yandex.net/i?id=72003872-45-72&amp;n=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5072063"/>
            <a:ext cx="21336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10" name="Picture 12" descr="http://im6-tub-ru.yandex.net/i?id=580067855-59-72&amp;n=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3500438"/>
            <a:ext cx="17145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11" name="Picture 14" descr="http://im2-tub-ru.yandex.net/i?id=168801236-23-72&amp;n=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813" y="1000125"/>
            <a:ext cx="17335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12" name="Picture 16" descr="http://nazabore.org/images/83420_2011091526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688" y="3000375"/>
            <a:ext cx="2255837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56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"/>
          <p:cNvSpPr txBox="1">
            <a:spLocks noChangeArrowheads="1"/>
          </p:cNvSpPr>
          <p:nvPr/>
        </p:nvSpPr>
        <p:spPr bwMode="auto">
          <a:xfrm>
            <a:off x="0" y="0"/>
            <a:ext cx="9904413" cy="64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r>
              <a:rPr lang="ru-RU" sz="2800" b="1" dirty="0">
                <a:solidFill>
                  <a:schemeClr val="accent6"/>
                </a:solidFill>
                <a:latin typeface="Arial" charset="0"/>
              </a:rPr>
              <a:t>Способы распространения рекламы</a:t>
            </a:r>
            <a:endParaRPr lang="ru-RU" sz="2800" dirty="0">
              <a:solidFill>
                <a:schemeClr val="accent6"/>
              </a:solidFill>
              <a:latin typeface="Arial" charset="0"/>
            </a:endParaRPr>
          </a:p>
        </p:txBody>
      </p:sp>
      <p:sp>
        <p:nvSpPr>
          <p:cNvPr id="130051" name="Text Box 6"/>
          <p:cNvSpPr txBox="1">
            <a:spLocks noChangeArrowheads="1"/>
          </p:cNvSpPr>
          <p:nvPr/>
        </p:nvSpPr>
        <p:spPr bwMode="auto">
          <a:xfrm>
            <a:off x="7593013" y="6553200"/>
            <a:ext cx="231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fld id="{CC05879A-3BB2-45EE-9A33-AE7DCF52CDBE}" type="slidenum">
              <a:rPr lang="ru-RU" sz="1600" b="1">
                <a:solidFill>
                  <a:srgbClr val="FFFFFF"/>
                </a:solidFill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t>18</a:t>
            </a:fld>
            <a:endParaRPr lang="ru-RU" sz="1600" b="1">
              <a:solidFill>
                <a:srgbClr val="FFFFFF"/>
              </a:solidFill>
            </a:endParaRPr>
          </a:p>
        </p:txBody>
      </p:sp>
      <p:sp>
        <p:nvSpPr>
          <p:cNvPr id="130052" name="Text Box 7"/>
          <p:cNvSpPr txBox="1">
            <a:spLocks noChangeArrowheads="1"/>
          </p:cNvSpPr>
          <p:nvPr/>
        </p:nvSpPr>
        <p:spPr bwMode="auto">
          <a:xfrm>
            <a:off x="1981200" y="6553200"/>
            <a:ext cx="6684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38917" name="Text Box 11"/>
          <p:cNvSpPr txBox="1">
            <a:spLocks noChangeArrowheads="1"/>
          </p:cNvSpPr>
          <p:nvPr/>
        </p:nvSpPr>
        <p:spPr bwMode="auto">
          <a:xfrm>
            <a:off x="238125" y="1428750"/>
            <a:ext cx="966787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Tx/>
              <a:buChar char="-"/>
              <a:defRPr/>
            </a:pPr>
            <a:r>
              <a:rPr lang="ru-RU" sz="2000" b="1" i="1" dirty="0">
                <a:solidFill>
                  <a:schemeClr val="accent6"/>
                </a:solidFill>
                <a:latin typeface="Arial" charset="0"/>
              </a:rPr>
              <a:t> предварительное предупреждение о прерывании передач рекламой </a:t>
            </a:r>
          </a:p>
          <a:p>
            <a:pPr eaLnBrk="1" hangingPunct="1">
              <a:defRPr/>
            </a:pPr>
            <a:r>
              <a:rPr lang="ru-RU" sz="2000" b="1" i="1" dirty="0">
                <a:solidFill>
                  <a:srgbClr val="C00000"/>
                </a:solidFill>
                <a:latin typeface="Arial" charset="0"/>
              </a:rPr>
              <a:t>(исключая спонсорскую рекламу)</a:t>
            </a:r>
          </a:p>
          <a:p>
            <a:pPr marL="342900" indent="-342900" eaLnBrk="1" hangingPunct="1">
              <a:buFontTx/>
              <a:buChar char="-"/>
              <a:defRPr/>
            </a:pPr>
            <a:r>
              <a:rPr lang="ru-RU" sz="2000" b="1" i="1" dirty="0" smtClean="0">
                <a:solidFill>
                  <a:schemeClr val="accent6"/>
                </a:solidFill>
                <a:latin typeface="Arial" charset="0"/>
              </a:rPr>
              <a:t>объём </a:t>
            </a:r>
            <a:r>
              <a:rPr lang="ru-RU" sz="2000" b="1" i="1" dirty="0">
                <a:solidFill>
                  <a:schemeClr val="accent6"/>
                </a:solidFill>
                <a:latin typeface="Arial" charset="0"/>
              </a:rPr>
              <a:t>рекламы </a:t>
            </a:r>
            <a:r>
              <a:rPr lang="ru-RU" sz="2000" b="1" i="1" dirty="0">
                <a:solidFill>
                  <a:srgbClr val="C00000"/>
                </a:solidFill>
                <a:latin typeface="Arial" charset="0"/>
                <a:cs typeface="Arial" charset="0"/>
              </a:rPr>
              <a:t>≤ </a:t>
            </a:r>
            <a:r>
              <a:rPr lang="ru-RU" sz="20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20% </a:t>
            </a:r>
            <a:r>
              <a:rPr lang="ru-RU" sz="2000" b="1" i="1" dirty="0">
                <a:solidFill>
                  <a:schemeClr val="accent6"/>
                </a:solidFill>
                <a:latin typeface="Arial" charset="0"/>
                <a:cs typeface="Arial" charset="0"/>
              </a:rPr>
              <a:t>в час = </a:t>
            </a:r>
            <a:r>
              <a:rPr lang="ru-RU" sz="2000" b="1" i="1" u="sng" dirty="0" smtClean="0">
                <a:solidFill>
                  <a:schemeClr val="accent6"/>
                </a:solidFill>
                <a:latin typeface="Arial" charset="0"/>
                <a:cs typeface="Arial" charset="0"/>
              </a:rPr>
              <a:t>12 </a:t>
            </a:r>
            <a:r>
              <a:rPr lang="ru-RU" sz="2000" b="1" i="1" u="sng" dirty="0">
                <a:solidFill>
                  <a:schemeClr val="accent6"/>
                </a:solidFill>
                <a:latin typeface="Arial" charset="0"/>
                <a:cs typeface="Arial" charset="0"/>
              </a:rPr>
              <a:t>минут</a:t>
            </a:r>
            <a:r>
              <a:rPr lang="ru-RU" sz="2000" b="1" i="1" dirty="0">
                <a:solidFill>
                  <a:schemeClr val="accent6"/>
                </a:solidFill>
                <a:latin typeface="Arial" charset="0"/>
                <a:cs typeface="Arial" charset="0"/>
              </a:rPr>
              <a:t> </a:t>
            </a:r>
            <a:r>
              <a:rPr lang="ru-RU" sz="2000" b="1" i="1" dirty="0">
                <a:solidFill>
                  <a:srgbClr val="C00000"/>
                </a:solidFill>
                <a:latin typeface="Arial" charset="0"/>
                <a:cs typeface="Arial" charset="0"/>
              </a:rPr>
              <a:t>(анонсы не учитываются</a:t>
            </a:r>
            <a:r>
              <a:rPr lang="ru-RU" sz="20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)</a:t>
            </a:r>
          </a:p>
          <a:p>
            <a:pPr lvl="6">
              <a:defRPr/>
            </a:pPr>
            <a:r>
              <a:rPr lang="ru-RU" sz="2000" b="1" i="1" dirty="0" smtClean="0">
                <a:solidFill>
                  <a:srgbClr val="C00000"/>
                </a:solidFill>
                <a:cs typeface="Arial" charset="0"/>
              </a:rPr>
              <a:t>   ≤ 15% = </a:t>
            </a:r>
            <a:r>
              <a:rPr lang="ru-RU" sz="2000" b="1" i="1" dirty="0" smtClean="0">
                <a:solidFill>
                  <a:schemeClr val="accent6"/>
                </a:solidFill>
              </a:rPr>
              <a:t>времени </a:t>
            </a:r>
            <a:r>
              <a:rPr lang="ru-RU" sz="2000" b="1" i="1" dirty="0">
                <a:solidFill>
                  <a:schemeClr val="accent6"/>
                </a:solidFill>
              </a:rPr>
              <a:t>вещания в течение </a:t>
            </a:r>
            <a:r>
              <a:rPr lang="ru-RU" sz="2000" b="1" i="1" dirty="0" smtClean="0">
                <a:solidFill>
                  <a:schemeClr val="accent6"/>
                </a:solidFill>
              </a:rPr>
              <a:t>суток</a:t>
            </a:r>
            <a:endParaRPr lang="ru-RU" sz="2000" b="1" i="1" dirty="0">
              <a:solidFill>
                <a:schemeClr val="accent6"/>
              </a:solidFill>
            </a:endParaRPr>
          </a:p>
          <a:p>
            <a:pPr eaLnBrk="1" hangingPunct="1">
              <a:defRPr/>
            </a:pPr>
            <a:r>
              <a:rPr lang="ru-RU" sz="2000" b="1" i="1" dirty="0">
                <a:solidFill>
                  <a:schemeClr val="accent6"/>
                </a:solidFill>
                <a:latin typeface="Arial" charset="0"/>
                <a:cs typeface="Arial" charset="0"/>
              </a:rPr>
              <a:t>- наложение рекламы </a:t>
            </a:r>
            <a:r>
              <a:rPr lang="ru-RU" sz="2000" b="1" i="1" dirty="0">
                <a:solidFill>
                  <a:srgbClr val="C00000"/>
                </a:solidFill>
                <a:latin typeface="Arial" charset="0"/>
                <a:cs typeface="Arial" charset="0"/>
              </a:rPr>
              <a:t>≤ 7%</a:t>
            </a:r>
            <a:r>
              <a:rPr lang="ru-RU" sz="2000" b="1" i="1" dirty="0">
                <a:solidFill>
                  <a:schemeClr val="accent6"/>
                </a:solidFill>
                <a:latin typeface="Arial" charset="0"/>
                <a:cs typeface="Arial" charset="0"/>
              </a:rPr>
              <a:t> площади кадра (включая «бегущую строку»)</a:t>
            </a:r>
          </a:p>
        </p:txBody>
      </p:sp>
      <p:sp>
        <p:nvSpPr>
          <p:cNvPr id="38919" name="TextBox 9"/>
          <p:cNvSpPr txBox="1">
            <a:spLocks noChangeArrowheads="1"/>
          </p:cNvSpPr>
          <p:nvPr/>
        </p:nvSpPr>
        <p:spPr bwMode="auto">
          <a:xfrm>
            <a:off x="452438" y="928688"/>
            <a:ext cx="90725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i="1" u="sng" dirty="0">
                <a:solidFill>
                  <a:schemeClr val="accent6"/>
                </a:solidFill>
                <a:latin typeface="Arial" charset="0"/>
              </a:rPr>
              <a:t>Реклама в телепрограммах и телепередачах</a:t>
            </a:r>
          </a:p>
        </p:txBody>
      </p:sp>
      <p:sp>
        <p:nvSpPr>
          <p:cNvPr id="63496" name="Text Box 19"/>
          <p:cNvSpPr txBox="1">
            <a:spLocks noChangeArrowheads="1"/>
          </p:cNvSpPr>
          <p:nvPr/>
        </p:nvSpPr>
        <p:spPr bwMode="auto">
          <a:xfrm>
            <a:off x="3125419" y="3250347"/>
            <a:ext cx="6429375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ru-RU" sz="2000" b="1" i="1" u="sng" dirty="0">
                <a:solidFill>
                  <a:srgbClr val="C00000"/>
                </a:solidFill>
                <a:latin typeface="Arial" charset="0"/>
              </a:rPr>
              <a:t>Особенности размещения рекламы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ru-RU" sz="2000" b="1" i="1" dirty="0">
                <a:solidFill>
                  <a:schemeClr val="accent6"/>
                </a:solidFill>
                <a:latin typeface="Arial" charset="0"/>
              </a:rPr>
              <a:t>- уровень звука рекламы ≤ среднего уровня звука передачи</a:t>
            </a:r>
          </a:p>
          <a:p>
            <a:pPr eaLnBrk="1" hangingPunct="1">
              <a:spcAft>
                <a:spcPts val="600"/>
              </a:spcAft>
              <a:buFontTx/>
              <a:buChar char="-"/>
              <a:defRPr/>
            </a:pPr>
            <a:r>
              <a:rPr lang="ru-RU" sz="2000" b="1" i="1" dirty="0">
                <a:solidFill>
                  <a:schemeClr val="accent6"/>
                </a:solidFill>
                <a:latin typeface="Arial" charset="0"/>
              </a:rPr>
              <a:t> запрещена реклама в дни траура в Российской Федерации </a:t>
            </a:r>
          </a:p>
        </p:txBody>
      </p:sp>
      <p:pic>
        <p:nvPicPr>
          <p:cNvPr id="130056" name="Picture 10" descr="http://www.avsale.ru/_i/editor_images/Samsung-LE-40R8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3143250"/>
            <a:ext cx="2940050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53488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ChangeArrowheads="1"/>
          </p:cNvSpPr>
          <p:nvPr/>
        </p:nvSpPr>
        <p:spPr bwMode="auto">
          <a:xfrm>
            <a:off x="1733550" y="1066800"/>
            <a:ext cx="784066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ru-RU" sz="1800">
              <a:solidFill>
                <a:srgbClr val="000000"/>
              </a:solidFill>
            </a:endParaRPr>
          </a:p>
          <a:p>
            <a:pPr algn="just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ru-RU" sz="1800">
              <a:solidFill>
                <a:srgbClr val="000000"/>
              </a:solidFill>
            </a:endParaRPr>
          </a:p>
          <a:p>
            <a:pPr algn="just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ru-RU" sz="1800">
              <a:solidFill>
                <a:srgbClr val="000000"/>
              </a:solidFill>
            </a:endParaRPr>
          </a:p>
        </p:txBody>
      </p:sp>
      <p:sp>
        <p:nvSpPr>
          <p:cNvPr id="64515" name="Text Box 4"/>
          <p:cNvSpPr txBox="1">
            <a:spLocks noChangeArrowheads="1"/>
          </p:cNvSpPr>
          <p:nvPr/>
        </p:nvSpPr>
        <p:spPr bwMode="auto">
          <a:xfrm>
            <a:off x="0" y="0"/>
            <a:ext cx="9904413" cy="64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r>
              <a:rPr lang="ru-RU" sz="2800" b="1" dirty="0">
                <a:solidFill>
                  <a:schemeClr val="accent6"/>
                </a:solidFill>
                <a:latin typeface="Arial" charset="0"/>
              </a:rPr>
              <a:t>Способы распространения рекламы</a:t>
            </a:r>
            <a:endParaRPr lang="ru-RU" sz="2800" dirty="0">
              <a:solidFill>
                <a:schemeClr val="accent6"/>
              </a:solidFill>
              <a:latin typeface="Arial" charset="0"/>
            </a:endParaRPr>
          </a:p>
        </p:txBody>
      </p:sp>
      <p:sp>
        <p:nvSpPr>
          <p:cNvPr id="132100" name="Text Box 6"/>
          <p:cNvSpPr txBox="1">
            <a:spLocks noChangeArrowheads="1"/>
          </p:cNvSpPr>
          <p:nvPr/>
        </p:nvSpPr>
        <p:spPr bwMode="auto">
          <a:xfrm>
            <a:off x="7593013" y="6553200"/>
            <a:ext cx="231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fld id="{308EE377-E013-42A1-B897-EF0FDBCFC05D}" type="slidenum">
              <a:rPr lang="ru-RU" sz="1600" b="1">
                <a:solidFill>
                  <a:srgbClr val="FFFFFF"/>
                </a:solidFill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t>19</a:t>
            </a:fld>
            <a:endParaRPr lang="ru-RU" sz="1600" b="1">
              <a:solidFill>
                <a:srgbClr val="FFFFFF"/>
              </a:solidFill>
            </a:endParaRPr>
          </a:p>
        </p:txBody>
      </p:sp>
      <p:sp>
        <p:nvSpPr>
          <p:cNvPr id="132101" name="Text Box 7"/>
          <p:cNvSpPr txBox="1">
            <a:spLocks noChangeArrowheads="1"/>
          </p:cNvSpPr>
          <p:nvPr/>
        </p:nvSpPr>
        <p:spPr bwMode="auto">
          <a:xfrm>
            <a:off x="1981200" y="6553200"/>
            <a:ext cx="6684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64518" name="TextBox 11"/>
          <p:cNvSpPr txBox="1">
            <a:spLocks noChangeArrowheads="1"/>
          </p:cNvSpPr>
          <p:nvPr/>
        </p:nvSpPr>
        <p:spPr bwMode="auto">
          <a:xfrm>
            <a:off x="452438" y="928688"/>
            <a:ext cx="90725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u="sng" dirty="0">
                <a:solidFill>
                  <a:schemeClr val="accent6"/>
                </a:solidFill>
                <a:latin typeface="Arial" charset="0"/>
              </a:rPr>
              <a:t>Реклама в телепрограммах и телепередачах</a:t>
            </a:r>
          </a:p>
        </p:txBody>
      </p:sp>
      <p:sp>
        <p:nvSpPr>
          <p:cNvPr id="64519" name="Text Box 12"/>
          <p:cNvSpPr txBox="1">
            <a:spLocks noChangeArrowheads="1"/>
          </p:cNvSpPr>
          <p:nvPr/>
        </p:nvSpPr>
        <p:spPr bwMode="auto">
          <a:xfrm>
            <a:off x="666750" y="1714500"/>
            <a:ext cx="900112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endParaRPr lang="ru-RU" sz="1800" b="1" i="1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ru-RU" sz="2000" b="1" i="1" dirty="0">
                <a:solidFill>
                  <a:srgbClr val="C00000"/>
                </a:solidFill>
                <a:cs typeface="Arial" charset="0"/>
              </a:rPr>
              <a:t>Детские </a:t>
            </a:r>
            <a:r>
              <a:rPr lang="ru-RU" sz="2000" b="1" i="1" dirty="0" smtClean="0">
                <a:solidFill>
                  <a:srgbClr val="C00000"/>
                </a:solidFill>
                <a:cs typeface="Arial" charset="0"/>
              </a:rPr>
              <a:t>передачи</a:t>
            </a:r>
            <a:r>
              <a:rPr lang="ru-RU" sz="2000" b="1" i="1" dirty="0">
                <a:solidFill>
                  <a:srgbClr val="C00000"/>
                </a:solidFill>
                <a:cs typeface="Arial" charset="0"/>
              </a:rPr>
              <a:t>: </a:t>
            </a:r>
            <a:r>
              <a:rPr lang="ru-RU" sz="2000" b="1" i="1" dirty="0">
                <a:solidFill>
                  <a:schemeClr val="accent6"/>
                </a:solidFill>
                <a:cs typeface="Arial" charset="0"/>
              </a:rPr>
              <a:t>не допускается реклама отдельных видов товаров</a:t>
            </a:r>
          </a:p>
          <a:p>
            <a:pPr eaLnBrk="1" hangingPunct="1">
              <a:defRPr/>
            </a:pPr>
            <a:endParaRPr lang="ru-RU" sz="1800" b="1" dirty="0">
              <a:solidFill>
                <a:schemeClr val="accent6"/>
              </a:solidFill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ru-RU" sz="2000" b="1" i="1" dirty="0">
                <a:solidFill>
                  <a:srgbClr val="C00000"/>
                </a:solidFill>
                <a:latin typeface="Arial" charset="0"/>
                <a:cs typeface="Arial" charset="0"/>
              </a:rPr>
              <a:t>Запрет</a:t>
            </a:r>
            <a:r>
              <a:rPr lang="ru-RU" sz="2000" b="1" i="1" dirty="0">
                <a:solidFill>
                  <a:schemeClr val="accent6"/>
                </a:solidFill>
                <a:latin typeface="Arial" charset="0"/>
                <a:cs typeface="Arial" charset="0"/>
              </a:rPr>
              <a:t> размещения рекламы:</a:t>
            </a:r>
          </a:p>
          <a:p>
            <a:pPr eaLnBrk="1" hangingPunct="1">
              <a:defRPr/>
            </a:pPr>
            <a:r>
              <a:rPr lang="ru-RU" sz="2000" b="1" i="1" dirty="0">
                <a:solidFill>
                  <a:schemeClr val="accent6"/>
                </a:solidFill>
                <a:latin typeface="Arial" charset="0"/>
                <a:cs typeface="Arial" charset="0"/>
              </a:rPr>
              <a:t>- в религиозных передачах (допускается спонсорская – не более 30 сек.),</a:t>
            </a:r>
          </a:p>
          <a:p>
            <a:pPr eaLnBrk="1" hangingPunct="1">
              <a:defRPr/>
            </a:pPr>
            <a:r>
              <a:rPr lang="ru-RU" sz="2000" b="1" i="1" dirty="0">
                <a:solidFill>
                  <a:schemeClr val="accent6"/>
                </a:solidFill>
                <a:latin typeface="Arial" charset="0"/>
                <a:cs typeface="Arial" charset="0"/>
              </a:rPr>
              <a:t>- в передачах </a:t>
            </a:r>
            <a:r>
              <a:rPr lang="en-US" sz="2000" b="1" i="1" dirty="0">
                <a:solidFill>
                  <a:schemeClr val="accent6"/>
                </a:solidFill>
                <a:latin typeface="Arial" charset="0"/>
                <a:cs typeface="Arial" charset="0"/>
              </a:rPr>
              <a:t>&lt;</a:t>
            </a:r>
            <a:r>
              <a:rPr lang="ru-RU" sz="2000" b="1" i="1" dirty="0">
                <a:solidFill>
                  <a:schemeClr val="accent6"/>
                </a:solidFill>
                <a:latin typeface="Arial" charset="0"/>
                <a:cs typeface="Arial" charset="0"/>
              </a:rPr>
              <a:t> 15 минут (допускается спонсорская – не более 30 сек.),</a:t>
            </a:r>
          </a:p>
          <a:p>
            <a:pPr eaLnBrk="1" hangingPunct="1">
              <a:buFontTx/>
              <a:buChar char="-"/>
              <a:defRPr/>
            </a:pPr>
            <a:r>
              <a:rPr lang="ru-RU" sz="2000" b="1" i="1" dirty="0">
                <a:solidFill>
                  <a:schemeClr val="accent6"/>
                </a:solidFill>
                <a:latin typeface="Arial" charset="0"/>
                <a:cs typeface="Arial" charset="0"/>
              </a:rPr>
              <a:t> в агитационных предвыборных материалах,</a:t>
            </a:r>
          </a:p>
          <a:p>
            <a:pPr eaLnBrk="1" hangingPunct="1">
              <a:buFontTx/>
              <a:buChar char="-"/>
              <a:defRPr/>
            </a:pPr>
            <a:r>
              <a:rPr lang="ru-RU" sz="2000" b="1" i="1" dirty="0">
                <a:solidFill>
                  <a:schemeClr val="accent6"/>
                </a:solidFill>
                <a:latin typeface="Arial" charset="0"/>
                <a:cs typeface="Arial" charset="0"/>
              </a:rPr>
              <a:t> при освещении работы </a:t>
            </a:r>
            <a:r>
              <a:rPr lang="ru-RU" sz="2000" b="1" i="1" dirty="0" smtClean="0">
                <a:solidFill>
                  <a:schemeClr val="accent6"/>
                </a:solidFill>
                <a:latin typeface="Arial" charset="0"/>
                <a:cs typeface="Arial" charset="0"/>
              </a:rPr>
              <a:t>госорганов</a:t>
            </a:r>
          </a:p>
        </p:txBody>
      </p:sp>
    </p:spTree>
    <p:extLst>
      <p:ext uri="{BB962C8B-B14F-4D97-AF65-F5344CB8AC3E}">
        <p14:creationId xmlns:p14="http://schemas.microsoft.com/office/powerpoint/2010/main" val="29470009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95300" y="0"/>
            <a:ext cx="8915400" cy="642938"/>
          </a:xfrm>
        </p:spPr>
        <p:txBody>
          <a:bodyPr/>
          <a:lstStyle/>
          <a:p>
            <a:r>
              <a:rPr lang="ru-RU" sz="2800" b="1" i="1" dirty="0" smtClean="0">
                <a:ea typeface="ＭＳ Ｐゴシック" pitchFamily="34" charset="-128"/>
              </a:rPr>
              <a:t>Законодательство о рекламе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3162300" y="1000125"/>
            <a:ext cx="6743700" cy="5429250"/>
          </a:xfrm>
        </p:spPr>
        <p:txBody>
          <a:bodyPr/>
          <a:lstStyle/>
          <a:p>
            <a:pPr algn="ctr">
              <a:buFontTx/>
              <a:buNone/>
            </a:pPr>
            <a:endParaRPr lang="ru-RU" sz="1600" b="1" i="1" dirty="0" smtClean="0">
              <a:ea typeface="ＭＳ Ｐゴシック" pitchFamily="34" charset="-128"/>
            </a:endParaRPr>
          </a:p>
          <a:p>
            <a:pPr algn="ctr">
              <a:buFontTx/>
              <a:buNone/>
            </a:pPr>
            <a:r>
              <a:rPr lang="ru-RU" b="1" i="1" dirty="0" smtClean="0">
                <a:ea typeface="ＭＳ Ｐゴシック" pitchFamily="34" charset="-128"/>
              </a:rPr>
              <a:t>Федеральный закон </a:t>
            </a:r>
          </a:p>
          <a:p>
            <a:pPr algn="ctr">
              <a:buFontTx/>
              <a:buNone/>
            </a:pPr>
            <a:r>
              <a:rPr lang="ru-RU" b="1" i="1" dirty="0" smtClean="0">
                <a:ea typeface="ＭＳ Ｐゴシック" pitchFamily="34" charset="-128"/>
              </a:rPr>
              <a:t>от 13.03.2006 № 38-ФЗ</a:t>
            </a:r>
          </a:p>
          <a:p>
            <a:pPr algn="ctr">
              <a:buFontTx/>
              <a:buNone/>
            </a:pPr>
            <a:r>
              <a:rPr lang="ru-RU" b="1" i="1" dirty="0" smtClean="0">
                <a:ea typeface="ＭＳ Ｐゴシック" pitchFamily="34" charset="-128"/>
              </a:rPr>
              <a:t> «О рекламе»: </a:t>
            </a:r>
          </a:p>
          <a:p>
            <a:pPr algn="ctr">
              <a:buFontTx/>
              <a:buNone/>
            </a:pPr>
            <a:r>
              <a:rPr lang="ru-RU" b="1" i="1" dirty="0" smtClean="0">
                <a:ea typeface="ＭＳ Ｐゴシック" pitchFamily="34" charset="-128"/>
              </a:rPr>
              <a:t>общие положения,</a:t>
            </a:r>
          </a:p>
          <a:p>
            <a:pPr algn="ctr">
              <a:buFontTx/>
              <a:buNone/>
            </a:pPr>
            <a:r>
              <a:rPr lang="ru-RU" b="1" i="1" dirty="0" smtClean="0">
                <a:ea typeface="ＭＳ Ｐゴシック" pitchFamily="34" charset="-128"/>
              </a:rPr>
              <a:t>основные понятия,</a:t>
            </a:r>
          </a:p>
          <a:p>
            <a:pPr algn="ctr">
              <a:buFontTx/>
              <a:buNone/>
            </a:pPr>
            <a:r>
              <a:rPr lang="ru-RU" b="1" i="1" dirty="0" smtClean="0">
                <a:ea typeface="ＭＳ Ｐゴシック" pitchFamily="34" charset="-128"/>
              </a:rPr>
              <a:t>общие и специальные</a:t>
            </a:r>
          </a:p>
          <a:p>
            <a:pPr algn="ctr">
              <a:buFontTx/>
              <a:buNone/>
            </a:pPr>
            <a:r>
              <a:rPr lang="ru-RU" b="1" i="1" dirty="0" smtClean="0">
                <a:ea typeface="ＭＳ Ｐゴシック" pitchFamily="34" charset="-128"/>
              </a:rPr>
              <a:t>требования к рекламе,</a:t>
            </a:r>
          </a:p>
          <a:p>
            <a:pPr algn="ctr">
              <a:buFontTx/>
              <a:buNone/>
            </a:pPr>
            <a:r>
              <a:rPr lang="ru-RU" b="1" i="1" dirty="0" smtClean="0">
                <a:ea typeface="ＭＳ Ｐゴシック" pitchFamily="34" charset="-128"/>
              </a:rPr>
              <a:t>ответственность</a:t>
            </a:r>
          </a:p>
          <a:p>
            <a:endParaRPr lang="ru-RU" dirty="0" smtClean="0">
              <a:ea typeface="ＭＳ Ｐゴシック" pitchFamily="34" charset="-128"/>
            </a:endParaRPr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673F3F0-F08B-4F8B-AD24-8C790FF04D55}" type="slidenum">
              <a:rPr lang="ru-RU" smtClean="0"/>
              <a:pPr/>
              <a:t>2</a:t>
            </a:fld>
            <a:endParaRPr lang="ru-RU" smtClean="0"/>
          </a:p>
        </p:txBody>
      </p:sp>
      <p:pic>
        <p:nvPicPr>
          <p:cNvPr id="5125" name="Picture 6" descr="http://pravo.ru/store/images/4/118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88" y="1000125"/>
            <a:ext cx="32385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12" descr="http://www.chelsi.ru/auto_images/200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786188"/>
            <a:ext cx="28575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4"/>
          <p:cNvSpPr txBox="1">
            <a:spLocks noChangeArrowheads="1"/>
          </p:cNvSpPr>
          <p:nvPr/>
        </p:nvSpPr>
        <p:spPr bwMode="auto">
          <a:xfrm>
            <a:off x="0" y="0"/>
            <a:ext cx="9904413" cy="64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r>
              <a:rPr lang="ru-RU" sz="2800" b="1" dirty="0">
                <a:solidFill>
                  <a:schemeClr val="accent6"/>
                </a:solidFill>
                <a:latin typeface="Arial" charset="0"/>
              </a:rPr>
              <a:t>Способы распространения рекламы</a:t>
            </a:r>
            <a:endParaRPr lang="ru-RU" sz="2800" dirty="0">
              <a:solidFill>
                <a:schemeClr val="accent6"/>
              </a:solidFill>
              <a:latin typeface="Arial" charset="0"/>
            </a:endParaRPr>
          </a:p>
        </p:txBody>
      </p:sp>
      <p:sp>
        <p:nvSpPr>
          <p:cNvPr id="135171" name="Text Box 6"/>
          <p:cNvSpPr txBox="1">
            <a:spLocks noChangeArrowheads="1"/>
          </p:cNvSpPr>
          <p:nvPr/>
        </p:nvSpPr>
        <p:spPr bwMode="auto">
          <a:xfrm>
            <a:off x="7593013" y="6553200"/>
            <a:ext cx="231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fld id="{E3AE45D3-6D2D-4D8C-9206-26A22ED52EA3}" type="slidenum">
              <a:rPr lang="ru-RU" sz="1600" b="1">
                <a:solidFill>
                  <a:srgbClr val="FFFFFF"/>
                </a:solidFill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t>20</a:t>
            </a:fld>
            <a:endParaRPr lang="ru-RU" sz="1600" b="1">
              <a:solidFill>
                <a:srgbClr val="FFFFFF"/>
              </a:solidFill>
            </a:endParaRPr>
          </a:p>
        </p:txBody>
      </p:sp>
      <p:sp>
        <p:nvSpPr>
          <p:cNvPr id="135172" name="Text Box 7"/>
          <p:cNvSpPr txBox="1">
            <a:spLocks noChangeArrowheads="1"/>
          </p:cNvSpPr>
          <p:nvPr/>
        </p:nvSpPr>
        <p:spPr bwMode="auto">
          <a:xfrm>
            <a:off x="1981200" y="6553200"/>
            <a:ext cx="6684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65541" name="Text Box 11"/>
          <p:cNvSpPr txBox="1">
            <a:spLocks noChangeArrowheads="1"/>
          </p:cNvSpPr>
          <p:nvPr/>
        </p:nvSpPr>
        <p:spPr bwMode="auto">
          <a:xfrm>
            <a:off x="238125" y="1571625"/>
            <a:ext cx="89296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b="1" i="1" u="sng" dirty="0">
                <a:solidFill>
                  <a:schemeClr val="accent6"/>
                </a:solidFill>
                <a:latin typeface="Arial" charset="0"/>
              </a:rPr>
              <a:t>Выделение рекламы</a:t>
            </a:r>
          </a:p>
          <a:p>
            <a:pPr eaLnBrk="1" hangingPunct="1">
              <a:defRPr/>
            </a:pPr>
            <a:r>
              <a:rPr lang="ru-RU" sz="2000" b="1" i="1" dirty="0">
                <a:solidFill>
                  <a:schemeClr val="accent6"/>
                </a:solidFill>
                <a:latin typeface="Arial" charset="0"/>
              </a:rPr>
              <a:t>- Предварительное сообщение о рекламе</a:t>
            </a:r>
          </a:p>
          <a:p>
            <a:pPr eaLnBrk="1" hangingPunct="1">
              <a:buFontTx/>
              <a:buChar char="-"/>
              <a:defRPr/>
            </a:pPr>
            <a:r>
              <a:rPr lang="ru-RU" sz="2000" b="1" i="1" dirty="0">
                <a:solidFill>
                  <a:schemeClr val="accent6"/>
                </a:solidFill>
                <a:latin typeface="Arial" charset="0"/>
              </a:rPr>
              <a:t> Объём рекламы </a:t>
            </a:r>
            <a:r>
              <a:rPr lang="ru-RU" sz="2000" b="1" i="1" dirty="0">
                <a:solidFill>
                  <a:srgbClr val="C00000"/>
                </a:solidFill>
                <a:latin typeface="Arial" charset="0"/>
                <a:cs typeface="Arial" charset="0"/>
              </a:rPr>
              <a:t>≤ 20% </a:t>
            </a:r>
            <a:r>
              <a:rPr lang="ru-RU" sz="2000" b="1" i="1" dirty="0">
                <a:solidFill>
                  <a:schemeClr val="accent6"/>
                </a:solidFill>
                <a:latin typeface="Arial" charset="0"/>
                <a:cs typeface="Arial" charset="0"/>
              </a:rPr>
              <a:t>в сутки (анонсы не учитываются)</a:t>
            </a:r>
          </a:p>
          <a:p>
            <a:pPr eaLnBrk="1" hangingPunct="1">
              <a:defRPr/>
            </a:pPr>
            <a:endParaRPr lang="ru-RU" sz="2000" dirty="0">
              <a:latin typeface="Arial" charset="0"/>
              <a:cs typeface="Arial" charset="0"/>
            </a:endParaRPr>
          </a:p>
        </p:txBody>
      </p:sp>
      <p:sp>
        <p:nvSpPr>
          <p:cNvPr id="65542" name="TextBox 9"/>
          <p:cNvSpPr txBox="1">
            <a:spLocks noChangeArrowheads="1"/>
          </p:cNvSpPr>
          <p:nvPr/>
        </p:nvSpPr>
        <p:spPr bwMode="auto">
          <a:xfrm>
            <a:off x="309563" y="928688"/>
            <a:ext cx="90725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 i="1" u="sng" dirty="0">
                <a:solidFill>
                  <a:schemeClr val="accent6"/>
                </a:solidFill>
                <a:latin typeface="Arial" charset="0"/>
              </a:rPr>
              <a:t>Реклама в радиопрограммах и радиопередачах</a:t>
            </a:r>
          </a:p>
        </p:txBody>
      </p:sp>
      <p:sp>
        <p:nvSpPr>
          <p:cNvPr id="65543" name="Text Box 19"/>
          <p:cNvSpPr txBox="1">
            <a:spLocks noChangeArrowheads="1"/>
          </p:cNvSpPr>
          <p:nvPr/>
        </p:nvSpPr>
        <p:spPr bwMode="auto">
          <a:xfrm>
            <a:off x="3452813" y="3286125"/>
            <a:ext cx="6286500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000" b="1" i="1" u="sng" dirty="0">
                <a:solidFill>
                  <a:schemeClr val="accent6"/>
                </a:solidFill>
                <a:latin typeface="Arial" charset="0"/>
              </a:rPr>
              <a:t>Особенности размещения рекламы:</a:t>
            </a:r>
          </a:p>
          <a:p>
            <a:pPr eaLnBrk="1" hangingPunct="1">
              <a:spcAft>
                <a:spcPts val="1000"/>
              </a:spcAft>
              <a:defRPr/>
            </a:pPr>
            <a:r>
              <a:rPr lang="ru-RU" sz="2000" b="1" i="1" dirty="0">
                <a:solidFill>
                  <a:schemeClr val="accent6"/>
                </a:solidFill>
                <a:latin typeface="Arial" charset="0"/>
              </a:rPr>
              <a:t>- уровень звука рекламы ≤ средний уровень звука передачи</a:t>
            </a:r>
          </a:p>
          <a:p>
            <a:pPr eaLnBrk="1" hangingPunct="1">
              <a:spcAft>
                <a:spcPts val="1000"/>
              </a:spcAft>
              <a:buFontTx/>
              <a:buChar char="-"/>
              <a:defRPr/>
            </a:pPr>
            <a:r>
              <a:rPr lang="ru-RU" sz="2000" b="1" i="1" dirty="0">
                <a:solidFill>
                  <a:schemeClr val="accent6"/>
                </a:solidFill>
                <a:latin typeface="Arial" charset="0"/>
              </a:rPr>
              <a:t>запрещена реклама в дни траура в Российской Федерации</a:t>
            </a:r>
          </a:p>
        </p:txBody>
      </p:sp>
      <p:pic>
        <p:nvPicPr>
          <p:cNvPr id="135176" name="Picture 2" descr="http://my-order.ru/files/images/Radio.pre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857500"/>
            <a:ext cx="2738437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75612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ChangeArrowheads="1"/>
          </p:cNvSpPr>
          <p:nvPr/>
        </p:nvSpPr>
        <p:spPr bwMode="auto">
          <a:xfrm>
            <a:off x="1733550" y="1066800"/>
            <a:ext cx="784066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ru-RU" sz="1800">
              <a:solidFill>
                <a:srgbClr val="000000"/>
              </a:solidFill>
            </a:endParaRPr>
          </a:p>
          <a:p>
            <a:pPr algn="just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ru-RU" sz="1800">
              <a:solidFill>
                <a:srgbClr val="000000"/>
              </a:solidFill>
            </a:endParaRPr>
          </a:p>
          <a:p>
            <a:pPr algn="just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ru-RU" sz="1800">
              <a:solidFill>
                <a:srgbClr val="000000"/>
              </a:solidFill>
            </a:endParaRPr>
          </a:p>
        </p:txBody>
      </p:sp>
      <p:sp>
        <p:nvSpPr>
          <p:cNvPr id="66563" name="Text Box 4"/>
          <p:cNvSpPr txBox="1">
            <a:spLocks noChangeArrowheads="1"/>
          </p:cNvSpPr>
          <p:nvPr/>
        </p:nvSpPr>
        <p:spPr bwMode="auto">
          <a:xfrm>
            <a:off x="0" y="0"/>
            <a:ext cx="9904413" cy="64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 eaLnBrk="1" hangingPunct="1"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r>
              <a:rPr lang="ru-RU" sz="3200" b="1" dirty="0">
                <a:solidFill>
                  <a:schemeClr val="accent6"/>
                </a:solidFill>
                <a:latin typeface="Arial" charset="0"/>
              </a:rPr>
              <a:t>Способы распространения рекламы</a:t>
            </a:r>
          </a:p>
        </p:txBody>
      </p:sp>
      <p:sp>
        <p:nvSpPr>
          <p:cNvPr id="137220" name="Text Box 6"/>
          <p:cNvSpPr txBox="1">
            <a:spLocks noChangeArrowheads="1"/>
          </p:cNvSpPr>
          <p:nvPr/>
        </p:nvSpPr>
        <p:spPr bwMode="auto">
          <a:xfrm>
            <a:off x="7593013" y="6553200"/>
            <a:ext cx="231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fld id="{913B440A-CDC1-4878-BE1B-B7CDFCF95B49}" type="slidenum">
              <a:rPr lang="ru-RU" sz="1600" b="1">
                <a:solidFill>
                  <a:srgbClr val="FFFFFF"/>
                </a:solidFill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t>21</a:t>
            </a:fld>
            <a:endParaRPr lang="ru-RU" sz="1600" b="1">
              <a:solidFill>
                <a:srgbClr val="FFFFFF"/>
              </a:solidFill>
            </a:endParaRPr>
          </a:p>
        </p:txBody>
      </p:sp>
      <p:sp>
        <p:nvSpPr>
          <p:cNvPr id="137221" name="Text Box 7"/>
          <p:cNvSpPr txBox="1">
            <a:spLocks noChangeArrowheads="1"/>
          </p:cNvSpPr>
          <p:nvPr/>
        </p:nvSpPr>
        <p:spPr bwMode="auto">
          <a:xfrm>
            <a:off x="1981200" y="6553200"/>
            <a:ext cx="6684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66566" name="TextBox 11"/>
          <p:cNvSpPr txBox="1">
            <a:spLocks noChangeArrowheads="1"/>
          </p:cNvSpPr>
          <p:nvPr/>
        </p:nvSpPr>
        <p:spPr bwMode="auto">
          <a:xfrm>
            <a:off x="452438" y="928688"/>
            <a:ext cx="90725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49263" eaLnBrk="1" hangingPunct="1"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r>
              <a:rPr lang="ru-RU" sz="2800" b="1" i="1" u="sng" dirty="0">
                <a:solidFill>
                  <a:schemeClr val="accent6"/>
                </a:solidFill>
                <a:latin typeface="Arial" charset="0"/>
              </a:rPr>
              <a:t>Реклама в радиопрограммах и радиопередачах</a:t>
            </a:r>
          </a:p>
        </p:txBody>
      </p:sp>
      <p:sp>
        <p:nvSpPr>
          <p:cNvPr id="66567" name="Text Box 12"/>
          <p:cNvSpPr txBox="1">
            <a:spLocks noChangeArrowheads="1"/>
          </p:cNvSpPr>
          <p:nvPr/>
        </p:nvSpPr>
        <p:spPr bwMode="auto">
          <a:xfrm>
            <a:off x="559594" y="2065328"/>
            <a:ext cx="885825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800" b="1" i="1" dirty="0">
                <a:solidFill>
                  <a:schemeClr val="accent6"/>
                </a:solidFill>
              </a:rPr>
              <a:t>Порядок прерывания (для </a:t>
            </a:r>
            <a:r>
              <a:rPr lang="ru-RU" sz="1800" b="1" i="1" dirty="0" err="1">
                <a:solidFill>
                  <a:schemeClr val="accent6"/>
                </a:solidFill>
              </a:rPr>
              <a:t>нерекламных</a:t>
            </a:r>
            <a:r>
              <a:rPr lang="ru-RU" sz="1800" b="1" i="1" dirty="0">
                <a:solidFill>
                  <a:schemeClr val="accent6"/>
                </a:solidFill>
              </a:rPr>
              <a:t> СМИ)</a:t>
            </a:r>
          </a:p>
          <a:p>
            <a:pPr eaLnBrk="1" hangingPunct="1">
              <a:defRPr/>
            </a:pPr>
            <a:r>
              <a:rPr lang="ru-RU" sz="1800" b="1" i="1" dirty="0">
                <a:solidFill>
                  <a:schemeClr val="accent6"/>
                </a:solidFill>
              </a:rPr>
              <a:t>Общее требование: продолжительность рекламного блока не установлена</a:t>
            </a:r>
          </a:p>
          <a:p>
            <a:pPr eaLnBrk="1" hangingPunct="1">
              <a:defRPr/>
            </a:pPr>
            <a:r>
              <a:rPr lang="ru-RU" sz="1800" b="1" i="1" dirty="0">
                <a:solidFill>
                  <a:schemeClr val="accent6"/>
                </a:solidFill>
              </a:rPr>
              <a:t>Кол-во прерываний = Кол-во 15-минутных периодов передачи</a:t>
            </a:r>
          </a:p>
          <a:p>
            <a:pPr eaLnBrk="1" hangingPunct="1">
              <a:defRPr/>
            </a:pPr>
            <a:endParaRPr lang="ru-RU" sz="1800" b="1" i="1" dirty="0">
              <a:solidFill>
                <a:schemeClr val="accent6"/>
              </a:solidFill>
            </a:endParaRPr>
          </a:p>
          <a:p>
            <a:pPr eaLnBrk="1" hangingPunct="1">
              <a:defRPr/>
            </a:pPr>
            <a:r>
              <a:rPr lang="ru-RU" sz="1800" b="1" i="1" dirty="0" smtClean="0">
                <a:solidFill>
                  <a:srgbClr val="C00000"/>
                </a:solidFill>
              </a:rPr>
              <a:t>Детские передачи</a:t>
            </a:r>
            <a:r>
              <a:rPr lang="ru-RU" sz="1800" b="1" i="1" dirty="0" smtClean="0">
                <a:solidFill>
                  <a:schemeClr val="accent6"/>
                </a:solidFill>
              </a:rPr>
              <a:t>: </a:t>
            </a:r>
            <a:r>
              <a:rPr lang="ru-RU" sz="1800" b="1" i="1" dirty="0">
                <a:solidFill>
                  <a:schemeClr val="accent6"/>
                </a:solidFill>
                <a:cs typeface="Arial" charset="0"/>
              </a:rPr>
              <a:t>не допускается реклама отдельных видов товаров</a:t>
            </a:r>
            <a:endParaRPr lang="ru-RU" sz="1800" b="1" i="1" dirty="0">
              <a:solidFill>
                <a:schemeClr val="accent6"/>
              </a:solidFill>
            </a:endParaRPr>
          </a:p>
          <a:p>
            <a:pPr eaLnBrk="1" hangingPunct="1">
              <a:defRPr/>
            </a:pPr>
            <a:r>
              <a:rPr lang="ru-RU" sz="1800" b="1" i="1" dirty="0">
                <a:solidFill>
                  <a:schemeClr val="accent6"/>
                </a:solidFill>
              </a:rPr>
              <a:t>     </a:t>
            </a:r>
          </a:p>
          <a:p>
            <a:pPr eaLnBrk="1" hangingPunct="1">
              <a:defRPr/>
            </a:pPr>
            <a:r>
              <a:rPr lang="ru-RU" sz="1800" b="1" i="1" dirty="0" smtClean="0">
                <a:solidFill>
                  <a:srgbClr val="C00000"/>
                </a:solidFill>
              </a:rPr>
              <a:t>Запрет </a:t>
            </a:r>
            <a:r>
              <a:rPr lang="ru-RU" sz="1800" b="1" i="1" dirty="0">
                <a:solidFill>
                  <a:schemeClr val="accent6"/>
                </a:solidFill>
              </a:rPr>
              <a:t>размещения рекламы:</a:t>
            </a:r>
          </a:p>
          <a:p>
            <a:pPr eaLnBrk="1" hangingPunct="1">
              <a:defRPr/>
            </a:pPr>
            <a:r>
              <a:rPr lang="ru-RU" sz="1800" b="1" i="1" dirty="0">
                <a:solidFill>
                  <a:schemeClr val="accent6"/>
                </a:solidFill>
              </a:rPr>
              <a:t>- в религиозных передачах (допускается спонсорская – не более 30 сек.),</a:t>
            </a:r>
          </a:p>
          <a:p>
            <a:pPr eaLnBrk="1" hangingPunct="1">
              <a:defRPr/>
            </a:pPr>
            <a:r>
              <a:rPr lang="ru-RU" sz="1800" b="1" i="1" dirty="0">
                <a:solidFill>
                  <a:schemeClr val="accent6"/>
                </a:solidFill>
              </a:rPr>
              <a:t>- в передачах </a:t>
            </a:r>
            <a:r>
              <a:rPr lang="en-US" sz="1800" b="1" i="1" dirty="0">
                <a:solidFill>
                  <a:schemeClr val="accent6"/>
                </a:solidFill>
              </a:rPr>
              <a:t>&lt;</a:t>
            </a:r>
            <a:r>
              <a:rPr lang="ru-RU" sz="1800" b="1" i="1" dirty="0">
                <a:solidFill>
                  <a:schemeClr val="accent6"/>
                </a:solidFill>
              </a:rPr>
              <a:t> 15 минут (допускается спонсорской – не более 30 сек.),</a:t>
            </a:r>
          </a:p>
          <a:p>
            <a:pPr eaLnBrk="1" hangingPunct="1">
              <a:buFontTx/>
              <a:buChar char="-"/>
              <a:defRPr/>
            </a:pPr>
            <a:r>
              <a:rPr lang="ru-RU" sz="1800" b="1" i="1" dirty="0">
                <a:solidFill>
                  <a:schemeClr val="accent6"/>
                </a:solidFill>
              </a:rPr>
              <a:t> в агитационных предвыборных материалах,</a:t>
            </a:r>
          </a:p>
          <a:p>
            <a:pPr eaLnBrk="1" hangingPunct="1">
              <a:buFontTx/>
              <a:buChar char="-"/>
              <a:defRPr/>
            </a:pPr>
            <a:r>
              <a:rPr lang="ru-RU" sz="1800" b="1" i="1" dirty="0">
                <a:solidFill>
                  <a:schemeClr val="accent6"/>
                </a:solidFill>
              </a:rPr>
              <a:t> при освещении работы государственных органов</a:t>
            </a:r>
          </a:p>
        </p:txBody>
      </p:sp>
    </p:spTree>
    <p:extLst>
      <p:ext uri="{BB962C8B-B14F-4D97-AF65-F5344CB8AC3E}">
        <p14:creationId xmlns:p14="http://schemas.microsoft.com/office/powerpoint/2010/main" val="14780520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/>
          <p:cNvSpPr>
            <a:spLocks noGrp="1"/>
          </p:cNvSpPr>
          <p:nvPr>
            <p:ph type="title"/>
          </p:nvPr>
        </p:nvSpPr>
        <p:spPr>
          <a:xfrm>
            <a:off x="495300" y="0"/>
            <a:ext cx="8915400" cy="642938"/>
          </a:xfrm>
        </p:spPr>
        <p:txBody>
          <a:bodyPr/>
          <a:lstStyle/>
          <a:p>
            <a:r>
              <a:rPr lang="ru-RU" b="1" i="1" dirty="0" smtClean="0">
                <a:ea typeface="ＭＳ Ｐゴシック" pitchFamily="34" charset="-128"/>
              </a:rPr>
              <a:t>Специальные требования </a:t>
            </a:r>
          </a:p>
        </p:txBody>
      </p:sp>
      <p:sp>
        <p:nvSpPr>
          <p:cNvPr id="56323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8D29865-912F-4BB8-A1D5-AED44F5BF522}" type="slidenum">
              <a:rPr lang="ru-RU" smtClean="0"/>
              <a:pPr/>
              <a:t>22</a:t>
            </a:fld>
            <a:endParaRPr lang="ru-RU" smtClean="0"/>
          </a:p>
        </p:txBody>
      </p:sp>
      <p:pic>
        <p:nvPicPr>
          <p:cNvPr id="56324" name="Picture 4" descr="http://www.doski.ru/i/92/54/92541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14813"/>
            <a:ext cx="3282950" cy="239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8" descr="http://www.b92.net/news/pics/2013/02/01/1361129822510be581830f5100465967_or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9875" y="2286000"/>
            <a:ext cx="3059113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6" descr="http://www.go-more.ru/netcat_files/Image/01%281%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28688"/>
            <a:ext cx="322897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7" name="Picture 10" descr="http://muscal.ru/uploads/posts/2012-07/1343124878_sportivnye-dobavk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67475" y="4214813"/>
            <a:ext cx="343852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8" name="Picture 12" descr="http://media.vorotila.net/items/c/2/8/t1@c2861482-599f-4d45-aaa4-0d68bf6ffe9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24250" y="4500563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9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3071813"/>
            <a:ext cx="18097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0" name="Picture 15" descr="http://www.gazetaby.com/i/2013/08/igor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09938" y="785813"/>
            <a:ext cx="259556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1" name="Содержимое 2"/>
          <p:cNvSpPr>
            <a:spLocks noGrp="1"/>
          </p:cNvSpPr>
          <p:nvPr>
            <p:ph idx="1"/>
          </p:nvPr>
        </p:nvSpPr>
        <p:spPr>
          <a:xfrm>
            <a:off x="5738813" y="857250"/>
            <a:ext cx="4167187" cy="261461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3600" b="1" i="1" dirty="0" smtClean="0">
                <a:ea typeface="ＭＳ Ｐゴシック" pitchFamily="34" charset="-128"/>
              </a:rPr>
              <a:t>СПЕЦИАЛЬНЫЕ ТРЕБОВАНИЯ </a:t>
            </a:r>
          </a:p>
          <a:p>
            <a:pPr algn="ctr">
              <a:buFontTx/>
              <a:buNone/>
            </a:pPr>
            <a:r>
              <a:rPr lang="ru-RU" sz="3600" b="1" i="1" dirty="0" smtClean="0">
                <a:ea typeface="ＭＳ Ｐゴシック" pitchFamily="34" charset="-128"/>
              </a:rPr>
              <a:t>К РЕКЛАМЕ ОТДЕЛЬНЫХ ВИДОВ ТОВАРОВ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Номер слайда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FCE41F8-5FD3-4FDF-B910-22863C6C3EC4}" type="slidenum">
              <a:rPr lang="ru-RU" smtClean="0"/>
              <a:pPr/>
              <a:t>23</a:t>
            </a:fld>
            <a:endParaRPr lang="ru-RU" smtClean="0"/>
          </a:p>
        </p:txBody>
      </p:sp>
      <p:pic>
        <p:nvPicPr>
          <p:cNvPr id="69635" name="Picture 2" descr="C:\Мои документы\nikitina\Бумаги\Фото в презентацию\2014-01-25-2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63" y="1000125"/>
            <a:ext cx="2643187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TextBox 7"/>
          <p:cNvSpPr txBox="1">
            <a:spLocks noChangeArrowheads="1"/>
          </p:cNvSpPr>
          <p:nvPr/>
        </p:nvSpPr>
        <p:spPr bwMode="auto">
          <a:xfrm>
            <a:off x="1095375" y="0"/>
            <a:ext cx="7883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defTabSz="449263" fontAlgn="auto"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r>
              <a:rPr lang="ru-RU" sz="3200" b="1" dirty="0">
                <a:solidFill>
                  <a:srgbClr val="333399"/>
                </a:solidFill>
                <a:latin typeface="+mn-lt"/>
                <a:ea typeface="ＭＳ Ｐゴシック" charset="-128"/>
                <a:cs typeface="ＭＳ Ｐゴシック" charset="-128"/>
              </a:rPr>
              <a:t>Реклама лекарственных средств</a:t>
            </a:r>
          </a:p>
        </p:txBody>
      </p:sp>
      <p:sp>
        <p:nvSpPr>
          <p:cNvPr id="51205" name="TextBox 4"/>
          <p:cNvSpPr txBox="1">
            <a:spLocks noChangeArrowheads="1"/>
          </p:cNvSpPr>
          <p:nvPr/>
        </p:nvSpPr>
        <p:spPr bwMode="auto">
          <a:xfrm>
            <a:off x="3524250" y="2428875"/>
            <a:ext cx="5643563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2200" b="1" i="1" dirty="0">
                <a:solidFill>
                  <a:schemeClr val="accent6"/>
                </a:solidFill>
              </a:rPr>
              <a:t>Реклама лекарственных препаратов </a:t>
            </a:r>
          </a:p>
          <a:p>
            <a:pPr algn="l">
              <a:defRPr/>
            </a:pPr>
            <a:r>
              <a:rPr lang="ru-RU" sz="2200" b="1" i="1" dirty="0">
                <a:solidFill>
                  <a:schemeClr val="accent6"/>
                </a:solidFill>
              </a:rPr>
              <a:t>в формах и дозировках, отпускаемых </a:t>
            </a:r>
            <a:r>
              <a:rPr lang="ru-RU" sz="2200" b="1" i="1" dirty="0">
                <a:solidFill>
                  <a:srgbClr val="FF0000"/>
                </a:solidFill>
              </a:rPr>
              <a:t>по рецептам </a:t>
            </a:r>
            <a:r>
              <a:rPr lang="ru-RU" sz="2200" b="1" i="1" dirty="0">
                <a:solidFill>
                  <a:schemeClr val="accent6"/>
                </a:solidFill>
              </a:rPr>
              <a:t>на лекарственные препараты, не допускается иначе как в местах проведения </a:t>
            </a:r>
            <a:r>
              <a:rPr lang="ru-RU" sz="2200" b="1" i="1" dirty="0">
                <a:solidFill>
                  <a:srgbClr val="FF0000"/>
                </a:solidFill>
              </a:rPr>
              <a:t>медицинских или фармацевтических выставок, семинаров, конференций</a:t>
            </a:r>
            <a:r>
              <a:rPr lang="ru-RU" sz="2200" b="1" i="1" dirty="0"/>
              <a:t> </a:t>
            </a:r>
            <a:r>
              <a:rPr lang="ru-RU" sz="2200" b="1" i="1" dirty="0">
                <a:solidFill>
                  <a:schemeClr val="accent6"/>
                </a:solidFill>
              </a:rPr>
              <a:t>и иных подобных мероприятий и в предназначенных для медицинских и фармацевтических работников специализированных </a:t>
            </a:r>
            <a:r>
              <a:rPr lang="ru-RU" sz="2200" b="1" i="1" dirty="0">
                <a:solidFill>
                  <a:srgbClr val="FF0000"/>
                </a:solidFill>
              </a:rPr>
              <a:t>печатных изданиях</a:t>
            </a: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3381375" y="928688"/>
            <a:ext cx="53578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defTabSz="449263" fontAlgn="auto"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r>
              <a:rPr lang="ru-RU" sz="2800" b="1" i="1" u="sng" dirty="0">
                <a:solidFill>
                  <a:schemeClr val="accent6"/>
                </a:solidFill>
                <a:latin typeface="+mn-lt"/>
                <a:ea typeface="ＭＳ Ｐゴシック" charset="-128"/>
                <a:cs typeface="ＭＳ Ｐゴシック" charset="-128"/>
              </a:rPr>
              <a:t>Реклама лекарственного препарата </a:t>
            </a:r>
            <a:r>
              <a:rPr lang="ru-RU" sz="2800" b="1" i="1" u="sng" dirty="0" err="1">
                <a:solidFill>
                  <a:schemeClr val="accent6"/>
                </a:solidFill>
                <a:latin typeface="+mn-lt"/>
                <a:ea typeface="ＭＳ Ｐゴシック" charset="-128"/>
                <a:cs typeface="ＭＳ Ｐゴシック" charset="-128"/>
              </a:rPr>
              <a:t>Клайра</a:t>
            </a:r>
            <a:endParaRPr lang="ru-RU" sz="2800" b="1" i="1" u="sng" dirty="0">
              <a:solidFill>
                <a:schemeClr val="accent6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4"/>
          <p:cNvSpPr txBox="1">
            <a:spLocks noChangeArrowheads="1"/>
          </p:cNvSpPr>
          <p:nvPr/>
        </p:nvSpPr>
        <p:spPr bwMode="auto">
          <a:xfrm>
            <a:off x="0" y="0"/>
            <a:ext cx="9904413" cy="64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68611" name="Text Box 6"/>
          <p:cNvSpPr txBox="1">
            <a:spLocks noChangeArrowheads="1"/>
          </p:cNvSpPr>
          <p:nvPr/>
        </p:nvSpPr>
        <p:spPr bwMode="auto">
          <a:xfrm>
            <a:off x="7593013" y="6553200"/>
            <a:ext cx="2311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EB7A835-E7B3-4883-94F3-1F789D107610}" type="slidenum">
              <a:rPr lang="ru-RU" sz="1600" b="1">
                <a:solidFill>
                  <a:srgbClr val="FFFFFF"/>
                </a:solidFill>
              </a:rPr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24</a:t>
            </a:fld>
            <a:endParaRPr lang="ru-RU" sz="1600" b="1">
              <a:solidFill>
                <a:srgbClr val="FFFFFF"/>
              </a:solidFill>
            </a:endParaRPr>
          </a:p>
        </p:txBody>
      </p:sp>
      <p:sp>
        <p:nvSpPr>
          <p:cNvPr id="68612" name="Text Box 7"/>
          <p:cNvSpPr txBox="1">
            <a:spLocks noChangeArrowheads="1"/>
          </p:cNvSpPr>
          <p:nvPr/>
        </p:nvSpPr>
        <p:spPr bwMode="auto">
          <a:xfrm>
            <a:off x="1981200" y="6553200"/>
            <a:ext cx="66849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8373" name="TextBox 7"/>
          <p:cNvSpPr txBox="1">
            <a:spLocks noChangeArrowheads="1"/>
          </p:cNvSpPr>
          <p:nvPr/>
        </p:nvSpPr>
        <p:spPr bwMode="auto">
          <a:xfrm>
            <a:off x="1095375" y="0"/>
            <a:ext cx="7883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defTabSz="449263" fontAlgn="auto"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r>
              <a:rPr lang="ru-RU" sz="3200" b="1" dirty="0">
                <a:solidFill>
                  <a:srgbClr val="333399"/>
                </a:solidFill>
                <a:latin typeface="+mn-lt"/>
                <a:ea typeface="ＭＳ Ｐゴシック" charset="-128"/>
                <a:cs typeface="ＭＳ Ｐゴシック" charset="-128"/>
              </a:rPr>
              <a:t>Реклама отдельных товаров</a:t>
            </a:r>
          </a:p>
        </p:txBody>
      </p:sp>
      <p:sp>
        <p:nvSpPr>
          <p:cNvPr id="58374" name="TextBox 9"/>
          <p:cNvSpPr txBox="1">
            <a:spLocks noChangeArrowheads="1"/>
          </p:cNvSpPr>
          <p:nvPr/>
        </p:nvSpPr>
        <p:spPr bwMode="auto">
          <a:xfrm>
            <a:off x="381000" y="1000125"/>
            <a:ext cx="9072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u="sng" dirty="0">
                <a:solidFill>
                  <a:srgbClr val="333399"/>
                </a:solidFill>
                <a:latin typeface="+mn-lt"/>
                <a:ea typeface="ＭＳ Ｐゴシック" charset="-128"/>
                <a:cs typeface="ＭＳ Ｐゴシック" charset="-128"/>
              </a:rPr>
              <a:t>Реклама лекарств, медицинских </a:t>
            </a:r>
            <a:r>
              <a:rPr lang="ru-RU" sz="2800" b="1" u="sng" dirty="0" smtClean="0">
                <a:solidFill>
                  <a:srgbClr val="333399"/>
                </a:solidFill>
                <a:latin typeface="+mn-lt"/>
                <a:ea typeface="ＭＳ Ｐゴシック" charset="-128"/>
                <a:cs typeface="ＭＳ Ｐゴシック" charset="-128"/>
              </a:rPr>
              <a:t>услуг</a:t>
            </a:r>
            <a:endParaRPr lang="ru-RU" sz="2800" b="1" u="sng" dirty="0">
              <a:solidFill>
                <a:srgbClr val="333399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38125" y="1857375"/>
            <a:ext cx="4071938" cy="11430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>
                <a:solidFill>
                  <a:schemeClr val="accent6"/>
                </a:solidFill>
              </a:rPr>
              <a:t>Требования</a:t>
            </a:r>
            <a:r>
              <a:rPr lang="ru-RU" sz="2000" b="1" i="1" dirty="0">
                <a:solidFill>
                  <a:schemeClr val="tx1"/>
                </a:solidFill>
              </a:rPr>
              <a:t> </a:t>
            </a:r>
            <a:r>
              <a:rPr lang="ru-RU" sz="2000" b="1" i="1" dirty="0">
                <a:solidFill>
                  <a:srgbClr val="C00000"/>
                </a:solidFill>
              </a:rPr>
              <a:t>к содержанию</a:t>
            </a:r>
            <a:r>
              <a:rPr lang="ru-RU" sz="2000" b="1" i="1" dirty="0">
                <a:solidFill>
                  <a:schemeClr val="tx1"/>
                </a:solidFill>
              </a:rPr>
              <a:t> </a:t>
            </a:r>
            <a:r>
              <a:rPr lang="ru-RU" sz="2000" b="1" i="1" dirty="0">
                <a:solidFill>
                  <a:schemeClr val="accent6"/>
                </a:solidFill>
              </a:rPr>
              <a:t>рекламы направлены на предотвращение самолечения</a:t>
            </a:r>
          </a:p>
        </p:txBody>
      </p:sp>
      <p:sp>
        <p:nvSpPr>
          <p:cNvPr id="12" name="Овал 11"/>
          <p:cNvSpPr/>
          <p:nvPr/>
        </p:nvSpPr>
        <p:spPr>
          <a:xfrm>
            <a:off x="5167313" y="1643063"/>
            <a:ext cx="4286250" cy="221456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200" b="1" i="1" dirty="0">
                <a:solidFill>
                  <a:schemeClr val="accent6"/>
                </a:solidFill>
              </a:rPr>
              <a:t>Медицинская деятельность</a:t>
            </a:r>
          </a:p>
          <a:p>
            <a:pPr algn="ctr">
              <a:defRPr/>
            </a:pPr>
            <a:endParaRPr lang="ru-RU" sz="1400" b="1" dirty="0">
              <a:solidFill>
                <a:schemeClr val="accent6"/>
              </a:solidFill>
            </a:endParaRPr>
          </a:p>
          <a:p>
            <a:pPr algn="ctr">
              <a:defRPr/>
            </a:pPr>
            <a:endParaRPr lang="ru-RU" sz="1400" b="1" dirty="0">
              <a:solidFill>
                <a:schemeClr val="accent6"/>
              </a:solidFill>
            </a:endParaRPr>
          </a:p>
          <a:p>
            <a:pPr algn="ctr">
              <a:defRPr/>
            </a:pPr>
            <a:endParaRPr lang="ru-RU" sz="1400" b="1" dirty="0">
              <a:solidFill>
                <a:schemeClr val="accent6"/>
              </a:solidFill>
            </a:endParaRPr>
          </a:p>
          <a:p>
            <a:pPr algn="ctr">
              <a:defRPr/>
            </a:pPr>
            <a:r>
              <a:rPr lang="ru-RU" sz="1600" b="1" i="1" dirty="0">
                <a:solidFill>
                  <a:schemeClr val="accent6"/>
                </a:solidFill>
              </a:rPr>
              <a:t>Медицинские услуги</a:t>
            </a:r>
          </a:p>
        </p:txBody>
      </p:sp>
      <p:sp>
        <p:nvSpPr>
          <p:cNvPr id="24" name="Дуга 23"/>
          <p:cNvSpPr/>
          <p:nvPr/>
        </p:nvSpPr>
        <p:spPr>
          <a:xfrm>
            <a:off x="5810250" y="2928938"/>
            <a:ext cx="3000375" cy="1214437"/>
          </a:xfrm>
          <a:prstGeom prst="arc">
            <a:avLst>
              <a:gd name="adj1" fmla="val 10775857"/>
              <a:gd name="adj2" fmla="val 21598694"/>
            </a:avLst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09563" y="3071813"/>
            <a:ext cx="3857625" cy="350043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i="1" dirty="0">
                <a:solidFill>
                  <a:schemeClr val="accent6"/>
                </a:solidFill>
              </a:rPr>
              <a:t>Предупреждение о наличии противопоказаний к их применению и использованию, </a:t>
            </a:r>
          </a:p>
          <a:p>
            <a:pPr algn="ctr">
              <a:defRPr/>
            </a:pPr>
            <a:r>
              <a:rPr lang="ru-RU" sz="1400" b="1" i="1" dirty="0">
                <a:solidFill>
                  <a:schemeClr val="accent6"/>
                </a:solidFill>
              </a:rPr>
              <a:t>Необходимости ознакомления с инструкцией по применению или получения консультации </a:t>
            </a:r>
            <a:r>
              <a:rPr lang="ru-RU" sz="1400" b="1" i="1" dirty="0" smtClean="0">
                <a:solidFill>
                  <a:schemeClr val="accent6"/>
                </a:solidFill>
              </a:rPr>
              <a:t>специалистов</a:t>
            </a:r>
          </a:p>
          <a:p>
            <a:pPr algn="ctr">
              <a:defRPr/>
            </a:pPr>
            <a:r>
              <a:rPr lang="ru-RU" sz="1400" b="1" i="1" dirty="0" smtClean="0">
                <a:solidFill>
                  <a:srgbClr val="C00000"/>
                </a:solidFill>
              </a:rPr>
              <a:t>≥3 секунды </a:t>
            </a:r>
            <a:r>
              <a:rPr lang="ru-RU" sz="1400" b="1" i="1" dirty="0" smtClean="0">
                <a:solidFill>
                  <a:srgbClr val="0033CC"/>
                </a:solidFill>
              </a:rPr>
              <a:t>в радиопрограммах</a:t>
            </a:r>
            <a:endParaRPr lang="ru-RU" sz="1400" b="1" i="1" dirty="0">
              <a:solidFill>
                <a:srgbClr val="0033CC"/>
              </a:solidFill>
            </a:endParaRPr>
          </a:p>
          <a:p>
            <a:pPr algn="ctr">
              <a:defRPr/>
            </a:pPr>
            <a:r>
              <a:rPr lang="ru-RU" sz="1400" b="1" i="1" dirty="0" smtClean="0">
                <a:solidFill>
                  <a:srgbClr val="C00000"/>
                </a:solidFill>
              </a:rPr>
              <a:t>≥ 5 секунд </a:t>
            </a:r>
            <a:r>
              <a:rPr lang="ru-RU" sz="1400" b="1" i="1" dirty="0">
                <a:solidFill>
                  <a:srgbClr val="C00000"/>
                </a:solidFill>
              </a:rPr>
              <a:t>и ≥ </a:t>
            </a:r>
            <a:r>
              <a:rPr lang="ru-RU" sz="1400" b="1" i="1" dirty="0" smtClean="0">
                <a:solidFill>
                  <a:srgbClr val="C00000"/>
                </a:solidFill>
              </a:rPr>
              <a:t>7% площади кадра </a:t>
            </a:r>
            <a:r>
              <a:rPr lang="ru-RU" sz="1400" b="1" i="1" dirty="0" smtClean="0">
                <a:solidFill>
                  <a:srgbClr val="0033CC"/>
                </a:solidFill>
              </a:rPr>
              <a:t>телепрограммы</a:t>
            </a:r>
            <a:endParaRPr lang="ru-RU" sz="1400" b="1" i="1" dirty="0">
              <a:solidFill>
                <a:srgbClr val="0033CC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452938" y="4143375"/>
            <a:ext cx="5286375" cy="242887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>
                <a:solidFill>
                  <a:schemeClr val="accent6"/>
                </a:solidFill>
              </a:rPr>
              <a:t>Рецептурные </a:t>
            </a:r>
            <a:r>
              <a:rPr lang="ru-RU" sz="2000" b="1" i="1" dirty="0" smtClean="0">
                <a:solidFill>
                  <a:schemeClr val="accent6"/>
                </a:solidFill>
              </a:rPr>
              <a:t>препараты, </a:t>
            </a:r>
            <a:r>
              <a:rPr lang="ru-RU" sz="2000" b="1" i="1" dirty="0">
                <a:solidFill>
                  <a:schemeClr val="accent6"/>
                </a:solidFill>
              </a:rPr>
              <a:t>методы профилактики, диагностики и лечения, медицинской реабилитации и изделия, применение которых требует спец.подготовки </a:t>
            </a:r>
            <a:r>
              <a:rPr lang="ru-RU" sz="2000" b="1" i="1" dirty="0">
                <a:solidFill>
                  <a:srgbClr val="FF0000"/>
                </a:solidFill>
              </a:rPr>
              <a:t>– только для мед. и фарм. работников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1733550" y="1066800"/>
            <a:ext cx="784066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ru-RU" sz="1800">
              <a:solidFill>
                <a:srgbClr val="000000"/>
              </a:solidFill>
            </a:endParaRPr>
          </a:p>
          <a:p>
            <a:pPr algn="just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ru-RU" sz="1800">
              <a:solidFill>
                <a:srgbClr val="000000"/>
              </a:solidFill>
            </a:endParaRPr>
          </a:p>
          <a:p>
            <a:pPr algn="just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ru-RU" sz="1800">
              <a:solidFill>
                <a:srgbClr val="000000"/>
              </a:solidFill>
            </a:endParaRPr>
          </a:p>
        </p:txBody>
      </p:sp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1898650" y="3429000"/>
            <a:ext cx="7758113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ru-RU" sz="18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en-US" sz="18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ru-RU" sz="180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sz="2400">
                <a:solidFill>
                  <a:srgbClr val="000000"/>
                </a:solidFill>
              </a:rPr>
              <a:t> </a:t>
            </a:r>
          </a:p>
          <a:p>
            <a:pPr algn="just" eaLnBrk="1" hangingPunct="1">
              <a:spcBef>
                <a:spcPts val="100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0" y="0"/>
            <a:ext cx="990441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marL="342900" indent="-3429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ru-RU" sz="2800" b="1"/>
              <a:t>Реклама биологически активных добавок</a:t>
            </a:r>
          </a:p>
        </p:txBody>
      </p:sp>
      <p:sp>
        <p:nvSpPr>
          <p:cNvPr id="108549" name="Text Box 6"/>
          <p:cNvSpPr txBox="1">
            <a:spLocks noChangeArrowheads="1"/>
          </p:cNvSpPr>
          <p:nvPr/>
        </p:nvSpPr>
        <p:spPr bwMode="auto">
          <a:xfrm>
            <a:off x="7593013" y="6553200"/>
            <a:ext cx="2311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fld id="{068CDDB0-EE68-4E20-ADCB-56A756F0D830}" type="slidenum">
              <a:rPr lang="ru-RU" sz="1600" b="1">
                <a:solidFill>
                  <a:srgbClr val="FFFFFF"/>
                </a:solidFill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  <a:buFont typeface="Times New Roman" panose="02020603050405020304" pitchFamily="18" charset="0"/>
                <a:buNone/>
              </a:pPr>
              <a:t>25</a:t>
            </a:fld>
            <a:endParaRPr lang="ru-RU" sz="1600" b="1">
              <a:solidFill>
                <a:srgbClr val="FFFFFF"/>
              </a:solidFill>
            </a:endParaRPr>
          </a:p>
        </p:txBody>
      </p:sp>
      <p:sp>
        <p:nvSpPr>
          <p:cNvPr id="108550" name="Text Box 7"/>
          <p:cNvSpPr txBox="1">
            <a:spLocks noChangeArrowheads="1"/>
          </p:cNvSpPr>
          <p:nvPr/>
        </p:nvSpPr>
        <p:spPr bwMode="auto">
          <a:xfrm>
            <a:off x="1981200" y="6553200"/>
            <a:ext cx="6684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ru-RU" sz="2400">
              <a:solidFill>
                <a:schemeClr val="tx1"/>
              </a:solidFill>
            </a:endParaRPr>
          </a:p>
        </p:txBody>
      </p:sp>
      <p:pic>
        <p:nvPicPr>
          <p:cNvPr id="108551" name="Picture 10" descr="Картинка 42 из 7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88" y="2357438"/>
            <a:ext cx="4429125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2" name="Text Box 12"/>
          <p:cNvSpPr txBox="1">
            <a:spLocks noChangeArrowheads="1"/>
          </p:cNvSpPr>
          <p:nvPr/>
        </p:nvSpPr>
        <p:spPr bwMode="auto">
          <a:xfrm>
            <a:off x="0" y="1000125"/>
            <a:ext cx="5024438" cy="2000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defTabSz="449263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 i="1" dirty="0">
                <a:solidFill>
                  <a:schemeClr val="accent6"/>
                </a:solidFill>
                <a:latin typeface="Arial" charset="0"/>
              </a:rPr>
              <a:t>С </a:t>
            </a:r>
            <a:r>
              <a:rPr lang="ru-RU" sz="2000" b="1" i="1" dirty="0" smtClean="0">
                <a:solidFill>
                  <a:schemeClr val="accent6"/>
                </a:solidFill>
                <a:latin typeface="Arial" charset="0"/>
              </a:rPr>
              <a:t>октября </a:t>
            </a:r>
            <a:r>
              <a:rPr lang="ru-RU" sz="2000" b="1" i="1" dirty="0">
                <a:solidFill>
                  <a:schemeClr val="accent6"/>
                </a:solidFill>
                <a:latin typeface="Arial" charset="0"/>
              </a:rPr>
              <a:t>2013 года ответственность за нарушение статьи 25 Федерального закона «О рекламе» несет и рекламодатель, и рекламораспространитель (до этого времени – только рекламодатель)</a:t>
            </a:r>
          </a:p>
        </p:txBody>
      </p:sp>
      <p:sp>
        <p:nvSpPr>
          <p:cNvPr id="11" name="Овал 10"/>
          <p:cNvSpPr/>
          <p:nvPr/>
        </p:nvSpPr>
        <p:spPr>
          <a:xfrm>
            <a:off x="309563" y="3289301"/>
            <a:ext cx="4857750" cy="292893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i="1" dirty="0">
                <a:solidFill>
                  <a:schemeClr val="accent6"/>
                </a:solidFill>
              </a:rPr>
              <a:t>Предупреждение</a:t>
            </a:r>
            <a:r>
              <a:rPr lang="ru-RU" sz="1800" i="1" dirty="0">
                <a:solidFill>
                  <a:schemeClr val="accent6"/>
                </a:solidFill>
              </a:rPr>
              <a:t> о том, что объект рекламирования не является лекарственным </a:t>
            </a:r>
            <a:r>
              <a:rPr lang="ru-RU" sz="1800" i="1" dirty="0" smtClean="0">
                <a:solidFill>
                  <a:schemeClr val="accent6"/>
                </a:solidFill>
              </a:rPr>
              <a:t>средством </a:t>
            </a:r>
            <a:r>
              <a:rPr lang="ru-RU" sz="1800" b="1" i="1" dirty="0">
                <a:solidFill>
                  <a:srgbClr val="C00000"/>
                </a:solidFill>
              </a:rPr>
              <a:t>≥3 </a:t>
            </a:r>
            <a:r>
              <a:rPr lang="ru-RU" sz="1800" b="1" i="1" dirty="0" smtClean="0">
                <a:solidFill>
                  <a:srgbClr val="C00000"/>
                </a:solidFill>
              </a:rPr>
              <a:t>секунд </a:t>
            </a:r>
            <a:r>
              <a:rPr lang="ru-RU" sz="1800" b="1" i="1" dirty="0">
                <a:solidFill>
                  <a:srgbClr val="0033CC"/>
                </a:solidFill>
              </a:rPr>
              <a:t>в радиопрограммах</a:t>
            </a:r>
          </a:p>
          <a:p>
            <a:pPr algn="ctr">
              <a:defRPr/>
            </a:pPr>
            <a:r>
              <a:rPr lang="ru-RU" sz="1800" b="1" i="1" dirty="0">
                <a:solidFill>
                  <a:srgbClr val="C00000"/>
                </a:solidFill>
              </a:rPr>
              <a:t>≥ 5 секунд и ≥ 7% площади кадра </a:t>
            </a:r>
            <a:r>
              <a:rPr lang="ru-RU" sz="1800" b="1" i="1" dirty="0">
                <a:solidFill>
                  <a:srgbClr val="0033CC"/>
                </a:solidFill>
              </a:rPr>
              <a:t>телепрограммы</a:t>
            </a:r>
          </a:p>
          <a:p>
            <a:pPr algn="ctr" eaLnBrk="1" hangingPunct="1">
              <a:defRPr/>
            </a:pPr>
            <a:endParaRPr lang="ru-RU" sz="2000" i="1" dirty="0">
              <a:solidFill>
                <a:schemeClr val="accent6"/>
              </a:solidFill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4881563" y="928688"/>
            <a:ext cx="4381500" cy="257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defTabSz="449263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200" dirty="0">
              <a:solidFill>
                <a:schemeClr val="accent6"/>
              </a:solidFill>
              <a:latin typeface="Arial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5453063" y="1285875"/>
            <a:ext cx="3667125" cy="185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defTabSz="449263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200" b="1" i="1" dirty="0">
                <a:solidFill>
                  <a:schemeClr val="accent6"/>
                </a:solidFill>
                <a:latin typeface="Arial" charset="0"/>
              </a:rPr>
              <a:t>Штраф на юридических лиц от </a:t>
            </a:r>
            <a:r>
              <a:rPr lang="ru-RU" sz="2200" b="1" i="1" dirty="0" smtClean="0">
                <a:solidFill>
                  <a:schemeClr val="accent6"/>
                </a:solidFill>
                <a:latin typeface="Arial" charset="0"/>
              </a:rPr>
              <a:t>200.000 </a:t>
            </a:r>
            <a:r>
              <a:rPr lang="ru-RU" sz="2200" b="1" i="1" dirty="0">
                <a:solidFill>
                  <a:schemeClr val="accent6"/>
                </a:solidFill>
                <a:latin typeface="Arial" charset="0"/>
              </a:rPr>
              <a:t>до </a:t>
            </a:r>
            <a:r>
              <a:rPr lang="ru-RU" sz="2200" b="1" i="1" dirty="0" smtClean="0">
                <a:solidFill>
                  <a:schemeClr val="accent6"/>
                </a:solidFill>
                <a:latin typeface="Arial" charset="0"/>
              </a:rPr>
              <a:t>500.000 </a:t>
            </a:r>
            <a:r>
              <a:rPr lang="ru-RU" sz="2200" b="1" i="1" dirty="0">
                <a:solidFill>
                  <a:schemeClr val="accent6"/>
                </a:solidFill>
                <a:latin typeface="Arial" charset="0"/>
              </a:rPr>
              <a:t>рублей</a:t>
            </a:r>
          </a:p>
        </p:txBody>
      </p:sp>
    </p:spTree>
    <p:extLst>
      <p:ext uri="{BB962C8B-B14F-4D97-AF65-F5344CB8AC3E}">
        <p14:creationId xmlns:p14="http://schemas.microsoft.com/office/powerpoint/2010/main" val="23980542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"/>
          <p:cNvSpPr>
            <a:spLocks noChangeArrowheads="1"/>
          </p:cNvSpPr>
          <p:nvPr/>
        </p:nvSpPr>
        <p:spPr bwMode="auto">
          <a:xfrm>
            <a:off x="1733550" y="1066800"/>
            <a:ext cx="7842250" cy="2362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800">
              <a:solidFill>
                <a:srgbClr val="000000"/>
              </a:solidFill>
            </a:endParaRP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800">
              <a:solidFill>
                <a:srgbClr val="000000"/>
              </a:solidFill>
            </a:endParaRPr>
          </a:p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800">
              <a:solidFill>
                <a:srgbClr val="000000"/>
              </a:solidFill>
            </a:endParaRP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0" y="0"/>
            <a:ext cx="9906000" cy="64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b="1" dirty="0">
                <a:solidFill>
                  <a:schemeClr val="accent6"/>
                </a:solidFill>
              </a:rPr>
              <a:t>Реклама финансовых услуг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3944938" y="981075"/>
            <a:ext cx="5816600" cy="5399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l">
              <a:spcAft>
                <a:spcPts val="1200"/>
              </a:spcAft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ru-RU" sz="2000" b="1" i="1" dirty="0">
                <a:solidFill>
                  <a:schemeClr val="accent6"/>
                </a:solidFill>
              </a:rPr>
              <a:t>Ст. 28 Федерального закона «О рекламе» </a:t>
            </a:r>
            <a:r>
              <a:rPr lang="ru-RU" sz="2000" b="1" i="1" dirty="0" smtClean="0">
                <a:solidFill>
                  <a:schemeClr val="accent6"/>
                </a:solidFill>
              </a:rPr>
              <a:t>(ч.1)</a:t>
            </a:r>
            <a:endParaRPr lang="ru-RU" sz="2000" b="1" i="1" dirty="0">
              <a:solidFill>
                <a:schemeClr val="accent6"/>
              </a:solidFill>
            </a:endParaRPr>
          </a:p>
          <a:p>
            <a:pPr algn="l"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  <a:defRPr/>
            </a:pPr>
            <a:r>
              <a:rPr lang="ru-RU" dirty="0" smtClean="0"/>
              <a:t>Реклама банковских, страховых и иных финансовых услуг и финансовой деятельности должна содержать наименование или имя лица, оказывающего эти услуги (для юридического лица - наименование, для индивидуального предпринимателя - фамилию, имя, отчество).</a:t>
            </a:r>
            <a:endParaRPr lang="ru-RU" b="1" i="1" dirty="0">
              <a:solidFill>
                <a:schemeClr val="accent6"/>
              </a:solidFill>
            </a:endParaRP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7594600" y="6553200"/>
            <a:ext cx="2311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5501B4BE-F933-4A2B-B7E6-D0B12EFEE367}" type="slidenum">
              <a:rPr lang="ru-RU" sz="1600" b="1">
                <a:solidFill>
                  <a:schemeClr val="bg1"/>
                </a:solidFill>
              </a:rPr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26</a:t>
            </a:fld>
            <a:endParaRPr lang="ru-RU" sz="1600" b="1">
              <a:solidFill>
                <a:schemeClr val="bg1"/>
              </a:solidFill>
            </a:endParaRPr>
          </a:p>
        </p:txBody>
      </p:sp>
      <p:pic>
        <p:nvPicPr>
          <p:cNvPr id="78854" name="Picture 9" descr="Картинка 21 из 83197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8125" y="1000125"/>
            <a:ext cx="3527425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5" name="Picture 8" descr="C:\Мои документы\nikitina\Бумаги\Фото в презентацию\2014-01-25-24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2500" y="3571875"/>
            <a:ext cx="18256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16767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Номер слайда 4"/>
          <p:cNvSpPr txBox="1">
            <a:spLocks noGrp="1"/>
          </p:cNvSpPr>
          <p:nvPr/>
        </p:nvSpPr>
        <p:spPr bwMode="auto">
          <a:xfrm>
            <a:off x="7634288" y="6580188"/>
            <a:ext cx="2311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73028F58-897C-49B9-A46C-F9AFEFAC17FE}" type="slidenum">
              <a:rPr lang="ru-RU" sz="1600">
                <a:solidFill>
                  <a:srgbClr val="333399"/>
                </a:solidFill>
              </a:rPr>
              <a:pPr/>
              <a:t>27</a:t>
            </a:fld>
            <a:endParaRPr lang="ru-RU" sz="1600">
              <a:solidFill>
                <a:srgbClr val="333399"/>
              </a:solidFill>
            </a:endParaRPr>
          </a:p>
        </p:txBody>
      </p:sp>
      <p:sp>
        <p:nvSpPr>
          <p:cNvPr id="187400" name="Rectangle 8"/>
          <p:cNvSpPr>
            <a:spLocks noChangeArrowheads="1"/>
          </p:cNvSpPr>
          <p:nvPr/>
        </p:nvSpPr>
        <p:spPr bwMode="auto">
          <a:xfrm>
            <a:off x="5605463" y="0"/>
            <a:ext cx="4300537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ru-RU" sz="32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166813" y="0"/>
            <a:ext cx="7883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r>
              <a:rPr lang="ru-RU" sz="3200" b="1" dirty="0">
                <a:solidFill>
                  <a:schemeClr val="accent6"/>
                </a:solidFill>
              </a:rPr>
              <a:t>Реклама отдельных товаров</a:t>
            </a:r>
            <a:endParaRPr lang="ru-RU" sz="3200" dirty="0">
              <a:solidFill>
                <a:schemeClr val="accent6"/>
              </a:solidFill>
            </a:endParaRPr>
          </a:p>
        </p:txBody>
      </p:sp>
      <p:pic>
        <p:nvPicPr>
          <p:cNvPr id="87045" name="Picture 9" descr="j04126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500"/>
            <a:ext cx="1978025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738313" y="1143000"/>
            <a:ext cx="78835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r>
              <a:rPr lang="ru-RU" b="1" u="sng" dirty="0" smtClean="0">
                <a:solidFill>
                  <a:schemeClr val="accent6"/>
                </a:solidFill>
              </a:rPr>
              <a:t>Реклама</a:t>
            </a:r>
            <a:r>
              <a:rPr lang="ru-RU" b="1" u="sng" dirty="0">
                <a:solidFill>
                  <a:schemeClr val="accent6"/>
                </a:solidFill>
              </a:rPr>
              <a:t>, связанная с привлечением денежных средств </a:t>
            </a:r>
            <a:r>
              <a:rPr lang="ru-RU" b="1" u="sng" dirty="0" smtClean="0">
                <a:solidFill>
                  <a:schemeClr val="accent6"/>
                </a:solidFill>
              </a:rPr>
              <a:t>участников долевого строительства</a:t>
            </a:r>
            <a:endParaRPr lang="ru-RU" u="sng" dirty="0">
              <a:solidFill>
                <a:schemeClr val="accent6"/>
              </a:solidFill>
            </a:endParaRPr>
          </a:p>
        </p:txBody>
      </p:sp>
      <p:sp>
        <p:nvSpPr>
          <p:cNvPr id="87047" name="Text Box 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28096" y="2181561"/>
            <a:ext cx="7401368" cy="3968813"/>
          </a:xfrm>
          <a:noFill/>
        </p:spPr>
        <p:txBody>
          <a:bodyPr/>
          <a:lstStyle/>
          <a:p>
            <a:pPr algn="just">
              <a:buFontTx/>
              <a:buNone/>
            </a:pPr>
            <a:r>
              <a:rPr lang="ru-RU" sz="1800" b="1" i="1" u="sng" dirty="0" smtClean="0">
                <a:solidFill>
                  <a:srgbClr val="C00000"/>
                </a:solidFill>
                <a:ea typeface="ＭＳ Ｐゴシック" pitchFamily="34" charset="-128"/>
              </a:rPr>
              <a:t>Допускается</a:t>
            </a:r>
          </a:p>
          <a:p>
            <a:pPr algn="just">
              <a:buFontTx/>
              <a:buChar char="-"/>
            </a:pPr>
            <a:r>
              <a:rPr lang="ru-RU" sz="1800" b="1" i="1" dirty="0" smtClean="0">
                <a:ea typeface="ＭＳ Ｐゴシック" pitchFamily="34" charset="-128"/>
              </a:rPr>
              <a:t>реклама, связанная с привлечением денежных средств </a:t>
            </a:r>
            <a:r>
              <a:rPr lang="ru-RU" sz="1800" b="1" i="1" dirty="0" smtClean="0">
                <a:solidFill>
                  <a:srgbClr val="C00000"/>
                </a:solidFill>
                <a:ea typeface="ＭＳ Ｐゴシック" pitchFamily="34" charset="-128"/>
              </a:rPr>
              <a:t>на основании договора участия в долевом строительстве</a:t>
            </a:r>
            <a:endParaRPr lang="ru-RU" sz="1800" b="1" i="1" dirty="0">
              <a:ea typeface="ＭＳ Ｐゴシック" pitchFamily="34" charset="-128"/>
            </a:endParaRPr>
          </a:p>
          <a:p>
            <a:pPr algn="just">
              <a:buFontTx/>
              <a:buChar char="-"/>
            </a:pPr>
            <a:endParaRPr lang="ru-RU" sz="1800" b="1" i="1" dirty="0" smtClean="0">
              <a:ea typeface="ＭＳ Ｐゴシック" pitchFamily="34" charset="-128"/>
            </a:endParaRPr>
          </a:p>
          <a:p>
            <a:pPr algn="just">
              <a:buFontTx/>
              <a:buChar char="-"/>
            </a:pPr>
            <a:endParaRPr lang="ru-RU" sz="1800" b="1" i="1" dirty="0" smtClean="0">
              <a:ea typeface="ＭＳ Ｐゴシック" pitchFamily="34" charset="-128"/>
            </a:endParaRPr>
          </a:p>
          <a:p>
            <a:pPr marL="0" indent="0">
              <a:buNone/>
              <a:defRPr/>
            </a:pPr>
            <a:r>
              <a:rPr lang="ru-RU" sz="1800" b="1" i="1" u="sng" dirty="0">
                <a:solidFill>
                  <a:srgbClr val="C00000"/>
                </a:solidFill>
              </a:rPr>
              <a:t>Обязательная к указанию информация: </a:t>
            </a:r>
            <a:endParaRPr lang="ru-RU" sz="1800" b="1" i="1" u="sng" dirty="0" smtClean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ru-RU" sz="1800" b="1" i="1" dirty="0" smtClean="0"/>
              <a:t>о </a:t>
            </a:r>
            <a:r>
              <a:rPr lang="ru-RU" sz="1800" b="1" i="1" dirty="0"/>
              <a:t>месте размещения проектной декларации, </a:t>
            </a:r>
          </a:p>
          <a:p>
            <a:pPr algn="ctr">
              <a:defRPr/>
            </a:pPr>
            <a:r>
              <a:rPr lang="ru-RU" sz="1800" b="1" i="1" dirty="0"/>
              <a:t>Фирменное наименование застройщика либо коммерческое обозначение</a:t>
            </a:r>
            <a:endParaRPr lang="ru-RU" sz="1800" b="1" i="1" dirty="0">
              <a:solidFill>
                <a:schemeClr val="accent6"/>
              </a:solidFill>
            </a:endParaRPr>
          </a:p>
          <a:p>
            <a:endParaRPr lang="ru-RU" sz="18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Номер слайда 4"/>
          <p:cNvSpPr txBox="1">
            <a:spLocks noGrp="1"/>
          </p:cNvSpPr>
          <p:nvPr/>
        </p:nvSpPr>
        <p:spPr bwMode="auto">
          <a:xfrm>
            <a:off x="8888413" y="6467475"/>
            <a:ext cx="1017587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fld id="{D75A7609-4510-485F-9753-08D12A28DB0C}" type="slidenum">
              <a:rPr lang="en-US" sz="1200">
                <a:solidFill>
                  <a:schemeClr val="accent2"/>
                </a:solidFill>
                <a:latin typeface="Arial Narrow" pitchFamily="34" charset="0"/>
              </a:rPr>
              <a:pPr eaLnBrk="0" hangingPunct="0"/>
              <a:t>28</a:t>
            </a:fld>
            <a:endParaRPr lang="en-US" sz="1200">
              <a:solidFill>
                <a:schemeClr val="accent2"/>
              </a:solidFill>
              <a:latin typeface="Arial Narrow" pitchFamily="34" charset="0"/>
            </a:endParaRPr>
          </a:p>
        </p:txBody>
      </p:sp>
      <p:sp>
        <p:nvSpPr>
          <p:cNvPr id="78851" name="Rectangle 10"/>
          <p:cNvSpPr>
            <a:spLocks noChangeArrowheads="1"/>
          </p:cNvSpPr>
          <p:nvPr/>
        </p:nvSpPr>
        <p:spPr bwMode="auto">
          <a:xfrm>
            <a:off x="452438" y="1285875"/>
            <a:ext cx="9215437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ru-RU" b="1" i="1" dirty="0">
                <a:solidFill>
                  <a:srgbClr val="C00000"/>
                </a:solidFill>
              </a:rPr>
              <a:t>Кто за какие статьи отвечает – в статье 38 Закона:</a:t>
            </a:r>
          </a:p>
          <a:p>
            <a:pPr algn="l">
              <a:defRPr/>
            </a:pPr>
            <a:endParaRPr lang="ru-RU" sz="900" dirty="0"/>
          </a:p>
          <a:p>
            <a:pPr algn="l">
              <a:defRPr/>
            </a:pPr>
            <a:r>
              <a:rPr lang="ru-RU" sz="2000" b="1" i="1" dirty="0">
                <a:solidFill>
                  <a:schemeClr val="accent6"/>
                </a:solidFill>
              </a:rPr>
              <a:t>Ч.6: </a:t>
            </a:r>
            <a:r>
              <a:rPr lang="ru-RU" sz="2000" b="1" i="1" u="sng" dirty="0">
                <a:solidFill>
                  <a:schemeClr val="accent6"/>
                </a:solidFill>
              </a:rPr>
              <a:t>Рекламодатель</a:t>
            </a:r>
            <a:r>
              <a:rPr lang="ru-RU" sz="2000" b="1" i="1" dirty="0">
                <a:solidFill>
                  <a:schemeClr val="accent6"/>
                </a:solidFill>
              </a:rPr>
              <a:t> несет ответственность за нарушение ч. 2 - 8 ст. 5, ст. 6 - 9, ч. 4 - 6 ст. 10, ст. 12, ч. 3 ст. 9, ч. 2 и 6 ст. 20, ч. 1, 3, 5 ст. 21, ст. 24 и 25, ч. 1 и 6 ст. 26, ч. 1 и 5 ст. 27, 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</a:rPr>
              <a:t>ст. 28 </a:t>
            </a:r>
            <a:r>
              <a:rPr lang="ru-RU" sz="2000" b="1" i="1" dirty="0">
                <a:solidFill>
                  <a:schemeClr val="accent6"/>
                </a:solidFill>
              </a:rPr>
              <a:t>– 30.1.</a:t>
            </a:r>
          </a:p>
          <a:p>
            <a:pPr algn="l">
              <a:defRPr/>
            </a:pPr>
            <a:endParaRPr lang="ru-RU" sz="2000" b="1" i="1" dirty="0">
              <a:solidFill>
                <a:schemeClr val="accent6"/>
              </a:solidFill>
            </a:endParaRPr>
          </a:p>
          <a:p>
            <a:pPr algn="l">
              <a:defRPr/>
            </a:pPr>
            <a:r>
              <a:rPr lang="ru-RU" sz="2000" b="1" i="1" dirty="0">
                <a:solidFill>
                  <a:schemeClr val="accent6"/>
                </a:solidFill>
              </a:rPr>
              <a:t>Ч.7: </a:t>
            </a:r>
            <a:r>
              <a:rPr lang="ru-RU" sz="2000" b="1" i="1" u="sng" dirty="0">
                <a:solidFill>
                  <a:schemeClr val="accent6"/>
                </a:solidFill>
              </a:rPr>
              <a:t>Рекламораспространитель</a:t>
            </a:r>
            <a:r>
              <a:rPr lang="ru-RU" sz="2000" b="1" i="1" dirty="0">
                <a:solidFill>
                  <a:schemeClr val="accent6"/>
                </a:solidFill>
              </a:rPr>
              <a:t> несет ответственность за нарушение п. 3 ч. 4, п. 6 ч. 5, ч. 9, </a:t>
            </a:r>
            <a:r>
              <a:rPr lang="ru-RU" sz="2000" b="1" i="1" dirty="0" smtClean="0">
                <a:solidFill>
                  <a:schemeClr val="accent6"/>
                </a:solidFill>
              </a:rPr>
              <a:t>10-10.3, 12 </a:t>
            </a:r>
            <a:r>
              <a:rPr lang="ru-RU" sz="2000" b="1" i="1" dirty="0">
                <a:solidFill>
                  <a:schemeClr val="accent6"/>
                </a:solidFill>
              </a:rPr>
              <a:t>ст. 5, ст. 7 - 9, 12, 14 - 18, ч. 2 – 4 и 9 ст. 19, ч. 2 - 6 ст. 20, ч. 2 - 5 ст. 21, ч. 7 – 9 ст. 24, ст. 25, ч. 1 - 5 ст. 26, ч. 2 и 5 ст. 27, 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</a:rPr>
              <a:t>ч. 1, 4, 7, 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8, 11 и 13 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</a:rPr>
              <a:t>ст. 28, </a:t>
            </a:r>
            <a:r>
              <a:rPr lang="ru-RU" sz="2000" b="1" i="1" dirty="0">
                <a:solidFill>
                  <a:schemeClr val="accent6"/>
                </a:solidFill>
              </a:rPr>
              <a:t>ч. 1, 3, 4, 6 и 8 ст. 29, ч. 1 и 2 ст. 30.1.</a:t>
            </a:r>
          </a:p>
          <a:p>
            <a:pPr algn="l">
              <a:defRPr/>
            </a:pPr>
            <a:endParaRPr lang="ru-RU" sz="2000" b="1" i="1" dirty="0">
              <a:solidFill>
                <a:schemeClr val="accent6"/>
              </a:solidFill>
            </a:endParaRPr>
          </a:p>
          <a:p>
            <a:pPr algn="l">
              <a:defRPr/>
            </a:pPr>
            <a:r>
              <a:rPr lang="ru-RU" sz="2000" b="1" i="1" dirty="0">
                <a:solidFill>
                  <a:schemeClr val="accent6"/>
                </a:solidFill>
              </a:rPr>
              <a:t>Ч.8: </a:t>
            </a:r>
            <a:r>
              <a:rPr lang="ru-RU" sz="2000" b="1" i="1" u="sng" dirty="0" err="1">
                <a:solidFill>
                  <a:schemeClr val="accent6"/>
                </a:solidFill>
              </a:rPr>
              <a:t>Рекламопроизводитель</a:t>
            </a:r>
            <a:r>
              <a:rPr lang="ru-RU" sz="2000" b="1" i="1" dirty="0">
                <a:solidFill>
                  <a:schemeClr val="accent6"/>
                </a:solidFill>
              </a:rPr>
              <a:t> несет ответственность за нарушение требований, указанных в частях 6 и 7 данной статьи, в случае, если будет доказано, что нарушение произошло по его вине</a:t>
            </a:r>
            <a:r>
              <a:rPr lang="ru-RU" sz="2000" dirty="0"/>
              <a:t>.</a:t>
            </a:r>
          </a:p>
        </p:txBody>
      </p:sp>
      <p:sp>
        <p:nvSpPr>
          <p:cNvPr id="78852" name="TextBox 7"/>
          <p:cNvSpPr txBox="1">
            <a:spLocks noChangeArrowheads="1"/>
          </p:cNvSpPr>
          <p:nvPr/>
        </p:nvSpPr>
        <p:spPr bwMode="auto">
          <a:xfrm>
            <a:off x="1095375" y="0"/>
            <a:ext cx="7883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r>
              <a:rPr lang="ru-RU" sz="3200" b="1" dirty="0">
                <a:solidFill>
                  <a:schemeClr val="accent6"/>
                </a:solidFill>
              </a:rPr>
              <a:t>Разграничение ответственности</a:t>
            </a:r>
            <a:endParaRPr lang="ru-RU" sz="32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4A5DBA2-58FB-4751-BB87-46F58AB79A6D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3675" y="1268413"/>
            <a:ext cx="9518650" cy="5160962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ru-RU" sz="2000" b="1" i="1" u="sng" dirty="0" smtClean="0">
                <a:solidFill>
                  <a:schemeClr val="accent6"/>
                </a:solidFill>
                <a:ea typeface="ＭＳ Ｐゴシック" pitchFamily="34" charset="-128"/>
              </a:rPr>
              <a:t>Статья 14.3 </a:t>
            </a:r>
            <a:r>
              <a:rPr lang="ru-RU" sz="2000" b="1" i="1" u="sng" dirty="0" err="1" smtClean="0">
                <a:solidFill>
                  <a:schemeClr val="accent6"/>
                </a:solidFill>
                <a:ea typeface="ＭＳ Ｐゴシック" pitchFamily="34" charset="-128"/>
              </a:rPr>
              <a:t>КоАП</a:t>
            </a:r>
            <a:endParaRPr lang="ru-RU" sz="2000" b="1" i="1" u="sng" dirty="0" smtClean="0">
              <a:solidFill>
                <a:schemeClr val="accent6"/>
              </a:solidFill>
              <a:ea typeface="ＭＳ Ｐゴシック" pitchFamily="34" charset="-128"/>
            </a:endParaRPr>
          </a:p>
          <a:p>
            <a:pPr>
              <a:spcBef>
                <a:spcPts val="600"/>
              </a:spcBef>
              <a:defRPr/>
            </a:pPr>
            <a:r>
              <a:rPr lang="ru-RU" sz="2000" b="1" i="1" dirty="0" smtClean="0">
                <a:solidFill>
                  <a:schemeClr val="accent6"/>
                </a:solidFill>
                <a:ea typeface="ＭＳ Ｐゴシック" pitchFamily="34" charset="-128"/>
              </a:rPr>
              <a:t>1. Общий штраф - на граждан 2000-2500 рублей; на должностных лиц 4000-20000 рублей; на юридических лиц 100000-500000 рублей.</a:t>
            </a:r>
          </a:p>
          <a:p>
            <a:r>
              <a:rPr lang="ru-RU" sz="2000" b="1" i="1" dirty="0"/>
              <a:t>2. Нарушение порядка прерывания </a:t>
            </a:r>
            <a:r>
              <a:rPr lang="ru-RU" sz="2000" b="1" i="1" dirty="0" smtClean="0"/>
              <a:t>либо </a:t>
            </a:r>
            <a:r>
              <a:rPr lang="ru-RU" sz="2000" b="1" i="1" dirty="0"/>
              <a:t>совмещения рекламы </a:t>
            </a:r>
            <a:r>
              <a:rPr lang="ru-RU" sz="2000" b="1" i="1" dirty="0" smtClean="0"/>
              <a:t>с, </a:t>
            </a:r>
            <a:r>
              <a:rPr lang="ru-RU" sz="2000" b="1" i="1" dirty="0"/>
              <a:t>превышение допустимого законодательством о рекламе объема рекламы в теле- или радиопрограммах, а равно распространение рекламы в теле- или радиопрограммах в дни </a:t>
            </a:r>
            <a:r>
              <a:rPr lang="ru-RU" sz="2000" b="1" i="1" dirty="0" smtClean="0"/>
              <a:t>траура штраф </a:t>
            </a:r>
            <a:r>
              <a:rPr lang="ru-RU" sz="2000" b="1" i="1" dirty="0"/>
              <a:t>на должностных </a:t>
            </a:r>
            <a:r>
              <a:rPr lang="ru-RU" sz="2000" b="1" i="1" dirty="0" smtClean="0"/>
              <a:t>лиц – от 10 000 до 20 000 рублей</a:t>
            </a:r>
            <a:r>
              <a:rPr lang="ru-RU" sz="2000" b="1" i="1" dirty="0"/>
              <a:t>; на юридических лиц </a:t>
            </a:r>
            <a:r>
              <a:rPr lang="ru-RU" sz="2000" b="1" i="1" dirty="0" smtClean="0"/>
              <a:t>– 200 000 до 500 000 рублей</a:t>
            </a:r>
            <a:r>
              <a:rPr lang="ru-RU" sz="2000" dirty="0"/>
              <a:t>.</a:t>
            </a:r>
          </a:p>
          <a:p>
            <a:r>
              <a:rPr lang="ru-RU" sz="2000" b="1" i="1" dirty="0" smtClean="0"/>
              <a:t>5</a:t>
            </a:r>
            <a:r>
              <a:rPr lang="ru-RU" sz="2000" b="1" i="1" dirty="0"/>
              <a:t>. Нарушение установленных законодательством о рекламе требований к рекламе лекарственных средств, медицинских изделий и медицинских услуг, в том числе методов лечения, а также биологически активных добавок </a:t>
            </a:r>
            <a:r>
              <a:rPr lang="ru-RU" sz="2000" b="1" i="1" dirty="0" smtClean="0"/>
              <a:t>- штраф </a:t>
            </a:r>
            <a:r>
              <a:rPr lang="ru-RU" sz="2000" b="1" i="1" dirty="0"/>
              <a:t>на граждан в размере </a:t>
            </a:r>
            <a:r>
              <a:rPr lang="ru-RU" sz="2000" b="1" i="1" dirty="0" smtClean="0"/>
              <a:t>от 2 000 до 2 500 рублей</a:t>
            </a:r>
            <a:r>
              <a:rPr lang="ru-RU" sz="2000" b="1" i="1" dirty="0"/>
              <a:t>; на должностных лиц - от </a:t>
            </a:r>
            <a:r>
              <a:rPr lang="ru-RU" sz="2000" b="1" i="1" dirty="0" smtClean="0"/>
              <a:t>10 000 до 20 000 рублей</a:t>
            </a:r>
            <a:r>
              <a:rPr lang="ru-RU" sz="2000" b="1" i="1" dirty="0"/>
              <a:t>; на юридических лиц - от </a:t>
            </a:r>
            <a:r>
              <a:rPr lang="ru-RU" sz="2000" b="1" i="1" dirty="0" smtClean="0"/>
              <a:t>200 000 до 500 000 </a:t>
            </a:r>
            <a:r>
              <a:rPr lang="ru-RU" sz="2000" b="1" i="1" dirty="0"/>
              <a:t>рублей.</a:t>
            </a:r>
          </a:p>
          <a:p>
            <a:pPr>
              <a:spcBef>
                <a:spcPts val="600"/>
              </a:spcBef>
              <a:defRPr/>
            </a:pPr>
            <a:endParaRPr lang="ru-RU" sz="2000" b="1" i="1" dirty="0" smtClean="0">
              <a:solidFill>
                <a:schemeClr val="accent6"/>
              </a:solidFill>
              <a:ea typeface="ＭＳ Ｐゴシック" pitchFamily="34" charset="-128"/>
            </a:endParaRPr>
          </a:p>
          <a:p>
            <a:pPr>
              <a:spcBef>
                <a:spcPts val="600"/>
              </a:spcBef>
              <a:defRPr/>
            </a:pPr>
            <a:endParaRPr lang="ru-RU" sz="1600" b="1" i="1" dirty="0" smtClean="0">
              <a:solidFill>
                <a:schemeClr val="accent6"/>
              </a:solidFill>
              <a:ea typeface="ＭＳ Ｐゴシック" pitchFamily="34" charset="-128"/>
            </a:endParaRPr>
          </a:p>
        </p:txBody>
      </p:sp>
      <p:sp>
        <p:nvSpPr>
          <p:cNvPr id="74756" name="TextBox 7"/>
          <p:cNvSpPr txBox="1">
            <a:spLocks noChangeArrowheads="1"/>
          </p:cNvSpPr>
          <p:nvPr/>
        </p:nvSpPr>
        <p:spPr bwMode="auto">
          <a:xfrm>
            <a:off x="1095375" y="0"/>
            <a:ext cx="7883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/>
            </a:pPr>
            <a:r>
              <a:rPr lang="ru-RU" sz="3200" b="1" dirty="0">
                <a:solidFill>
                  <a:schemeClr val="accent6"/>
                </a:solidFill>
              </a:rPr>
              <a:t>Штрафы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0" y="0"/>
            <a:ext cx="9904413" cy="64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7593013" y="6553200"/>
            <a:ext cx="2311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3260C0B-4748-4328-8F6C-8BF1A106EF0B}" type="slidenum">
              <a:rPr lang="ru-RU" sz="1600" b="1">
                <a:solidFill>
                  <a:srgbClr val="FFFFFF"/>
                </a:solidFill>
              </a:rPr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</a:t>
            </a:fld>
            <a:endParaRPr lang="ru-RU" sz="1600" b="1">
              <a:solidFill>
                <a:srgbClr val="FFFFFF"/>
              </a:solidFill>
            </a:endParaRPr>
          </a:p>
        </p:txBody>
      </p: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1981200" y="6553200"/>
            <a:ext cx="66849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Rectangle 3079"/>
          <p:cNvSpPr>
            <a:spLocks noChangeArrowheads="1"/>
          </p:cNvSpPr>
          <p:nvPr/>
        </p:nvSpPr>
        <p:spPr bwMode="auto">
          <a:xfrm>
            <a:off x="595313" y="1285875"/>
            <a:ext cx="87153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15000"/>
              </a:spcBef>
              <a:defRPr/>
            </a:pPr>
            <a:endParaRPr lang="ru-RU" sz="2800" b="1" dirty="0">
              <a:solidFill>
                <a:srgbClr val="333399"/>
              </a:solidFill>
            </a:endParaRPr>
          </a:p>
          <a:p>
            <a:pPr marL="742950" indent="-742950" algn="l">
              <a:lnSpc>
                <a:spcPct val="90000"/>
              </a:lnSpc>
              <a:spcBef>
                <a:spcPct val="15000"/>
              </a:spcBef>
              <a:buFontTx/>
              <a:buAutoNum type="arabicPeriod"/>
              <a:defRPr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</a:rPr>
              <a:t>Федеральный закон «О рекламе»;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  Федерального закона «Об основах охраны здоровья граждан в Российской Федерации»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 Номенклатура медицинских услуг, утв. Приказом Минздрава России от 13.10.2017г. №804н</a:t>
            </a:r>
          </a:p>
          <a:p>
            <a:pPr marL="742950" indent="-742950" algn="just">
              <a:lnSpc>
                <a:spcPct val="90000"/>
              </a:lnSpc>
              <a:spcBef>
                <a:spcPct val="15000"/>
              </a:spcBef>
              <a:defRPr/>
            </a:pPr>
            <a:endParaRPr lang="ru-RU" sz="2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126" name="TextBox 7"/>
          <p:cNvSpPr txBox="1">
            <a:spLocks noChangeArrowheads="1"/>
          </p:cNvSpPr>
          <p:nvPr/>
        </p:nvSpPr>
        <p:spPr bwMode="auto">
          <a:xfrm>
            <a:off x="1095375" y="0"/>
            <a:ext cx="7883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333399"/>
                </a:solidFill>
                <a:latin typeface="+mn-lt"/>
                <a:ea typeface="+mn-ea"/>
              </a:rPr>
              <a:t>Законодательство о рекламе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844" y="0"/>
            <a:ext cx="8886856" cy="928670"/>
          </a:xfrm>
        </p:spPr>
        <p:txBody>
          <a:bodyPr anchor="t"/>
          <a:lstStyle/>
          <a:p>
            <a:r>
              <a:rPr lang="ru-RU" sz="3200" b="1" dirty="0" smtClean="0"/>
              <a:t>Штрафы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8504" y="1700808"/>
            <a:ext cx="8915400" cy="4525963"/>
          </a:xfrm>
        </p:spPr>
        <p:txBody>
          <a:bodyPr/>
          <a:lstStyle/>
          <a:p>
            <a:pPr>
              <a:spcBef>
                <a:spcPts val="600"/>
              </a:spcBef>
              <a:buFontTx/>
              <a:buNone/>
              <a:defRPr/>
            </a:pPr>
            <a:r>
              <a:rPr lang="ru-RU" sz="2000" b="1" i="1" u="sng" dirty="0">
                <a:solidFill>
                  <a:schemeClr val="accent6"/>
                </a:solidFill>
                <a:ea typeface="ＭＳ Ｐゴシック" pitchFamily="34" charset="-128"/>
              </a:rPr>
              <a:t>Статья 19.31 КоАП</a:t>
            </a:r>
          </a:p>
          <a:p>
            <a:pPr>
              <a:spcBef>
                <a:spcPts val="600"/>
              </a:spcBef>
              <a:defRPr/>
            </a:pPr>
            <a:r>
              <a:rPr lang="ru-RU" sz="2000" b="1" i="1" dirty="0">
                <a:solidFill>
                  <a:schemeClr val="accent6"/>
                </a:solidFill>
                <a:ea typeface="ＭＳ Ｐゴシック" pitchFamily="34" charset="-128"/>
              </a:rPr>
              <a:t>Штраф за нарушение сроков хранения рекламных материалов на граждан 1000-2000 рублей; на должностных лиц 2000-10000 рублей; на юридических лиц 20000-200000 рублей.</a:t>
            </a:r>
          </a:p>
          <a:p>
            <a:pPr marL="0" indent="0">
              <a:buNone/>
            </a:pPr>
            <a:r>
              <a:rPr lang="ru-RU" sz="2000" b="1" i="1" u="sng" dirty="0" smtClean="0"/>
              <a:t>Статья 19.5 КоАП</a:t>
            </a:r>
            <a:r>
              <a:rPr lang="ru-RU" sz="2000" dirty="0" smtClean="0"/>
              <a:t>, </a:t>
            </a:r>
          </a:p>
          <a:p>
            <a:r>
              <a:rPr lang="ru-RU" sz="2000" b="1" i="1" dirty="0" smtClean="0"/>
              <a:t>2.4 Невыполнение в установленный срок законного решения, предписания федерального антимонопольного органа, его территориального органа о прекращении нарушения законодательства Российской Федерации о рекламе - влечет наложение административного штрафа на должностных лиц в размере от 12 000 до 20 000 рублей; на юридических лиц - от 300 000 до 500 000 рублей.</a:t>
            </a:r>
            <a:endParaRPr lang="ru-RU" sz="2000" b="1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BD529-BE0F-48D0-8DAB-9AE3AD5332A9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3"/>
          <p:cNvSpPr>
            <a:spLocks noChangeArrowheads="1"/>
          </p:cNvSpPr>
          <p:nvPr/>
        </p:nvSpPr>
        <p:spPr bwMode="auto">
          <a:xfrm>
            <a:off x="1095375" y="1500188"/>
            <a:ext cx="795813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4000" b="1" dirty="0" smtClean="0">
              <a:solidFill>
                <a:srgbClr val="333399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333399"/>
                </a:solidFill>
              </a:rPr>
              <a:t>СПАСИБО </a:t>
            </a:r>
            <a:r>
              <a:rPr lang="ru-RU" sz="4000" b="1" dirty="0">
                <a:solidFill>
                  <a:srgbClr val="333399"/>
                </a:solidFill>
              </a:rPr>
              <a:t>ЗА ВНИМАНИЕ!</a:t>
            </a:r>
          </a:p>
          <a:p>
            <a:pPr algn="ctr"/>
            <a:endParaRPr lang="ru-RU" sz="4000" b="1" dirty="0">
              <a:solidFill>
                <a:srgbClr val="333399"/>
              </a:solidFill>
            </a:endParaRPr>
          </a:p>
        </p:txBody>
      </p:sp>
      <p:grpSp>
        <p:nvGrpSpPr>
          <p:cNvPr id="116739" name="Group 11"/>
          <p:cNvGrpSpPr>
            <a:grpSpLocks/>
          </p:cNvGrpSpPr>
          <p:nvPr/>
        </p:nvGrpSpPr>
        <p:grpSpPr bwMode="auto">
          <a:xfrm>
            <a:off x="2238357" y="3200400"/>
            <a:ext cx="6715172" cy="2123420"/>
            <a:chOff x="1828801" y="2743200"/>
            <a:chExt cx="5600727" cy="2123420"/>
          </a:xfrm>
        </p:grpSpPr>
        <p:pic>
          <p:nvPicPr>
            <p:cNvPr id="116741" name="Picture 5" descr="FAS-logo-color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28801" y="2743200"/>
              <a:ext cx="1171571" cy="1371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6744" name="TextBox 8"/>
            <p:cNvSpPr txBox="1">
              <a:spLocks noChangeArrowheads="1"/>
            </p:cNvSpPr>
            <p:nvPr/>
          </p:nvSpPr>
          <p:spPr bwMode="auto">
            <a:xfrm>
              <a:off x="3071810" y="3186114"/>
              <a:ext cx="4357718" cy="1384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/>
              <a:r>
                <a:rPr lang="ru-RU" sz="2800" dirty="0">
                  <a:solidFill>
                    <a:srgbClr val="333399"/>
                  </a:solidFill>
                </a:rPr>
                <a:t> </a:t>
              </a:r>
              <a:r>
                <a:rPr lang="en-US" sz="2800" dirty="0" smtClean="0">
                  <a:solidFill>
                    <a:srgbClr val="333399"/>
                  </a:solidFill>
                </a:rPr>
                <a:t>www.novosibirsk.fas.gov.ru</a:t>
              </a:r>
              <a:endParaRPr lang="en-US" sz="2800" dirty="0">
                <a:solidFill>
                  <a:srgbClr val="333399"/>
                </a:solidFill>
              </a:endParaRPr>
            </a:p>
          </p:txBody>
        </p:sp>
        <p:sp>
          <p:nvSpPr>
            <p:cNvPr id="116746" name="TextBox 10"/>
            <p:cNvSpPr txBox="1">
              <a:spLocks noChangeArrowheads="1"/>
            </p:cNvSpPr>
            <p:nvPr/>
          </p:nvSpPr>
          <p:spPr bwMode="auto">
            <a:xfrm>
              <a:off x="2590800" y="4343400"/>
              <a:ext cx="34290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/>
              <a:endParaRPr lang="en-US" sz="2800" dirty="0">
                <a:solidFill>
                  <a:srgbClr val="333399"/>
                </a:solidFill>
              </a:endParaRPr>
            </a:p>
          </p:txBody>
        </p:sp>
      </p:grpSp>
      <p:sp>
        <p:nvSpPr>
          <p:cNvPr id="116740" name="Text Box 5"/>
          <p:cNvSpPr txBox="1">
            <a:spLocks noChangeArrowheads="1"/>
          </p:cNvSpPr>
          <p:nvPr/>
        </p:nvSpPr>
        <p:spPr bwMode="auto">
          <a:xfrm>
            <a:off x="7594600" y="6553200"/>
            <a:ext cx="2311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74038DE-C066-4F6C-9599-6A9DDCD032B8}" type="slidenum">
              <a:rPr lang="ru-RU" sz="1600" b="1">
                <a:solidFill>
                  <a:schemeClr val="bg1"/>
                </a:solidFill>
              </a:rPr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31</a:t>
            </a:fld>
            <a:endParaRPr lang="ru-RU" sz="1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0" y="0"/>
            <a:ext cx="9904413" cy="64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7593013" y="6553200"/>
            <a:ext cx="2311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E4C8669-1FFD-4961-88EE-87C2F2EDC7DB}" type="slidenum">
              <a:rPr lang="ru-RU" sz="1600" b="1">
                <a:solidFill>
                  <a:srgbClr val="FFFFFF"/>
                </a:solidFill>
              </a:rPr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ru-RU" sz="1600" b="1">
              <a:solidFill>
                <a:srgbClr val="FFFFFF"/>
              </a:solidFill>
            </a:endParaRPr>
          </a:p>
        </p:txBody>
      </p:sp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1981200" y="6553200"/>
            <a:ext cx="66849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Rectangle 3079"/>
          <p:cNvSpPr>
            <a:spLocks noChangeArrowheads="1"/>
          </p:cNvSpPr>
          <p:nvPr/>
        </p:nvSpPr>
        <p:spPr bwMode="auto">
          <a:xfrm>
            <a:off x="452407" y="857232"/>
            <a:ext cx="8858282" cy="557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>
              <a:lnSpc>
                <a:spcPct val="90000"/>
              </a:lnSpc>
              <a:spcBef>
                <a:spcPct val="15000"/>
              </a:spcBef>
              <a:defRPr/>
            </a:pPr>
            <a:endParaRPr lang="ru-RU" sz="2800" b="1" dirty="0">
              <a:solidFill>
                <a:srgbClr val="333399"/>
              </a:solidFill>
            </a:endParaRPr>
          </a:p>
          <a:p>
            <a:pPr marL="742950" indent="-742950" algn="just">
              <a:lnSpc>
                <a:spcPct val="90000"/>
              </a:lnSpc>
              <a:spcBef>
                <a:spcPct val="15000"/>
              </a:spcBef>
              <a:defRPr/>
            </a:pPr>
            <a:r>
              <a:rPr lang="ru-RU" sz="2800" b="1" i="1" dirty="0" smtClean="0">
                <a:solidFill>
                  <a:srgbClr val="333399"/>
                </a:solidFill>
                <a:latin typeface="+mn-lt"/>
                <a:ea typeface="+mn-ea"/>
              </a:rPr>
              <a:t>4.   </a:t>
            </a:r>
            <a:r>
              <a:rPr lang="ru-RU" sz="2800" b="1" i="1" dirty="0" smtClean="0">
                <a:solidFill>
                  <a:srgbClr val="333399"/>
                </a:solidFill>
              </a:rPr>
              <a:t>Федеральный закон «Об участии в  долевом </a:t>
            </a:r>
            <a:r>
              <a:rPr lang="ru-RU" sz="2800" b="1" i="1" dirty="0" smtClean="0">
                <a:solidFill>
                  <a:schemeClr val="accent2"/>
                </a:solidFill>
              </a:rPr>
              <a:t>строительстве многоквартирных домов и иных объектов недвижимости и о внесении изменений в некоторые законодательные акты Российской Федерации»</a:t>
            </a:r>
          </a:p>
          <a:p>
            <a:pPr marL="742950" indent="-742950" algn="just">
              <a:lnSpc>
                <a:spcPct val="90000"/>
              </a:lnSpc>
              <a:spcBef>
                <a:spcPct val="15000"/>
              </a:spcBef>
              <a:defRPr/>
            </a:pPr>
            <a:r>
              <a:rPr lang="ru-RU" sz="2800" b="1" i="1" dirty="0" smtClean="0">
                <a:solidFill>
                  <a:schemeClr val="accent2"/>
                </a:solidFill>
              </a:rPr>
              <a:t>5. Федеральный  закон «О жилищных накопительных кооперативах»;</a:t>
            </a:r>
          </a:p>
          <a:p>
            <a:pPr marL="742950" indent="-742950" algn="just">
              <a:lnSpc>
                <a:spcPct val="90000"/>
              </a:lnSpc>
              <a:spcBef>
                <a:spcPct val="15000"/>
              </a:spcBef>
              <a:defRPr/>
            </a:pPr>
            <a:r>
              <a:rPr lang="ru-RU" sz="2800" b="1" i="1" dirty="0" smtClean="0">
                <a:solidFill>
                  <a:srgbClr val="333399"/>
                </a:solidFill>
              </a:rPr>
              <a:t>6. Кодекс Российской Федерации об административных правонарушениях</a:t>
            </a:r>
          </a:p>
          <a:p>
            <a:pPr marL="742950" indent="-742950" algn="just">
              <a:lnSpc>
                <a:spcPct val="90000"/>
              </a:lnSpc>
              <a:spcBef>
                <a:spcPct val="15000"/>
              </a:spcBef>
              <a:defRPr/>
            </a:pPr>
            <a:r>
              <a:rPr lang="ru-RU" sz="2800" b="1" i="1" dirty="0" smtClean="0">
                <a:solidFill>
                  <a:srgbClr val="333399"/>
                </a:solidFill>
              </a:rPr>
              <a:t>7. Федеральный закон «О защите детей от информации, причиняющий вред их здоровью и развитию»</a:t>
            </a:r>
            <a:endParaRPr lang="ru-RU" sz="2800" b="1" i="1" dirty="0" smtClean="0">
              <a:solidFill>
                <a:schemeClr val="accent2"/>
              </a:solidFill>
            </a:endParaRPr>
          </a:p>
          <a:p>
            <a:pPr marL="742950" indent="-742950" algn="just">
              <a:lnSpc>
                <a:spcPct val="90000"/>
              </a:lnSpc>
              <a:spcBef>
                <a:spcPct val="15000"/>
              </a:spcBef>
              <a:defRPr/>
            </a:pPr>
            <a:r>
              <a:rPr lang="ru-RU" sz="2800" b="1" dirty="0" smtClean="0"/>
              <a:t> </a:t>
            </a:r>
            <a:endParaRPr lang="ru-RU" sz="2800" b="1" dirty="0" smtClean="0">
              <a:hlinkClick r:id="rId3"/>
            </a:endParaRPr>
          </a:p>
          <a:p>
            <a:pPr marL="742950" indent="-742950" algn="just">
              <a:lnSpc>
                <a:spcPct val="90000"/>
              </a:lnSpc>
              <a:spcBef>
                <a:spcPct val="15000"/>
              </a:spcBef>
              <a:defRPr/>
            </a:pP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i="1" dirty="0" smtClean="0">
              <a:solidFill>
                <a:srgbClr val="333399"/>
              </a:solidFill>
              <a:latin typeface="+mn-lt"/>
              <a:ea typeface="+mn-ea"/>
            </a:endParaRPr>
          </a:p>
          <a:p>
            <a:pPr marL="742950" indent="-742950" algn="just">
              <a:lnSpc>
                <a:spcPct val="90000"/>
              </a:lnSpc>
              <a:spcBef>
                <a:spcPct val="15000"/>
              </a:spcBef>
              <a:defRPr/>
            </a:pPr>
            <a:r>
              <a:rPr lang="ru-RU" sz="2800" b="1" i="1" dirty="0" smtClean="0">
                <a:solidFill>
                  <a:srgbClr val="333399"/>
                </a:solidFill>
                <a:latin typeface="+mn-lt"/>
                <a:ea typeface="+mn-ea"/>
              </a:rPr>
              <a:t> </a:t>
            </a:r>
            <a:endParaRPr lang="ru-RU" sz="2800" b="1" i="1" dirty="0">
              <a:solidFill>
                <a:srgbClr val="333399"/>
              </a:solidFill>
              <a:latin typeface="+mn-lt"/>
              <a:ea typeface="+mn-ea"/>
            </a:endParaRPr>
          </a:p>
        </p:txBody>
      </p:sp>
      <p:sp>
        <p:nvSpPr>
          <p:cNvPr id="5126" name="TextBox 7"/>
          <p:cNvSpPr txBox="1">
            <a:spLocks noChangeArrowheads="1"/>
          </p:cNvSpPr>
          <p:nvPr/>
        </p:nvSpPr>
        <p:spPr bwMode="auto">
          <a:xfrm>
            <a:off x="1095375" y="0"/>
            <a:ext cx="7883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333399"/>
                </a:solidFill>
                <a:latin typeface="+mn-lt"/>
                <a:ea typeface="+mn-ea"/>
              </a:rPr>
              <a:t>Законодательство о рекламе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0" y="0"/>
            <a:ext cx="9904413" cy="64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7593013" y="6553200"/>
            <a:ext cx="2311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C7C2578-11BE-4A57-9D9E-A333F5E3A96A}" type="slidenum">
              <a:rPr lang="ru-RU" sz="1600" b="1">
                <a:solidFill>
                  <a:srgbClr val="FFFFFF"/>
                </a:solidFill>
              </a:rPr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</a:t>
            </a:fld>
            <a:endParaRPr lang="ru-RU" sz="1600" b="1">
              <a:solidFill>
                <a:srgbClr val="FFFFFF"/>
              </a:solidFill>
            </a:endParaRPr>
          </a:p>
        </p:txBody>
      </p:sp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1981200" y="6553200"/>
            <a:ext cx="66849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Rectangle 3079"/>
          <p:cNvSpPr>
            <a:spLocks noChangeArrowheads="1"/>
          </p:cNvSpPr>
          <p:nvPr/>
        </p:nvSpPr>
        <p:spPr bwMode="auto">
          <a:xfrm>
            <a:off x="166688" y="928688"/>
            <a:ext cx="9572625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15000"/>
              </a:spcBef>
              <a:defRPr/>
            </a:pPr>
            <a:endParaRPr lang="ru-RU" sz="2800" b="1" dirty="0">
              <a:solidFill>
                <a:srgbClr val="333399"/>
              </a:solidFill>
            </a:endParaRPr>
          </a:p>
          <a:p>
            <a:pPr marL="742950" indent="-742950" algn="l">
              <a:lnSpc>
                <a:spcPct val="90000"/>
              </a:lnSpc>
              <a:defRPr/>
            </a:pPr>
            <a:r>
              <a:rPr lang="ru-RU" sz="2800" b="1" dirty="0">
                <a:solidFill>
                  <a:srgbClr val="333399"/>
                </a:solidFill>
                <a:latin typeface="+mn-lt"/>
                <a:ea typeface="+mn-ea"/>
              </a:rPr>
              <a:t>11. </a:t>
            </a:r>
            <a:r>
              <a:rPr lang="ru-RU" sz="2800" b="1" u="sng" dirty="0">
                <a:solidFill>
                  <a:srgbClr val="333399"/>
                </a:solidFill>
                <a:latin typeface="+mn-lt"/>
                <a:ea typeface="+mn-ea"/>
              </a:rPr>
              <a:t>Правила </a:t>
            </a:r>
            <a:r>
              <a:rPr lang="ru-RU" sz="2800" b="1" dirty="0">
                <a:solidFill>
                  <a:srgbClr val="333399"/>
                </a:solidFill>
                <a:latin typeface="+mn-lt"/>
                <a:ea typeface="+mn-ea"/>
              </a:rPr>
              <a:t>рассмотрения антимонопольным органом дел, возбужденных по признакам нарушения законодательства Российской Федерации о рекламе, утв. пост. Правительства Российской Федерации от 17.08.2006 № 508;</a:t>
            </a:r>
          </a:p>
          <a:p>
            <a:pPr marL="742950" indent="-742950" algn="l">
              <a:lnSpc>
                <a:spcPct val="90000"/>
              </a:lnSpc>
              <a:buFontTx/>
              <a:buAutoNum type="arabicPeriod" startAt="5"/>
              <a:defRPr/>
            </a:pPr>
            <a:endParaRPr lang="ru-RU" sz="2800" b="1" dirty="0">
              <a:solidFill>
                <a:srgbClr val="333399"/>
              </a:solidFill>
              <a:latin typeface="+mn-lt"/>
              <a:ea typeface="+mn-ea"/>
            </a:endParaRPr>
          </a:p>
          <a:p>
            <a:pPr marL="742950" indent="-742950" algn="l">
              <a:lnSpc>
                <a:spcPct val="90000"/>
              </a:lnSpc>
              <a:defRPr/>
            </a:pPr>
            <a:r>
              <a:rPr lang="ru-RU" sz="2800" b="1" dirty="0">
                <a:solidFill>
                  <a:srgbClr val="333399"/>
                </a:solidFill>
                <a:latin typeface="+mn-lt"/>
                <a:ea typeface="+mn-ea"/>
              </a:rPr>
              <a:t>12. </a:t>
            </a:r>
            <a:r>
              <a:rPr lang="ru-RU" sz="2800" b="1" u="sng" dirty="0">
                <a:solidFill>
                  <a:srgbClr val="333399"/>
                </a:solidFill>
                <a:latin typeface="+mn-lt"/>
                <a:ea typeface="+mn-ea"/>
              </a:rPr>
              <a:t>Административный регламент </a:t>
            </a:r>
            <a:r>
              <a:rPr lang="ru-RU" sz="2800" b="1" dirty="0">
                <a:solidFill>
                  <a:srgbClr val="333399"/>
                </a:solidFill>
                <a:latin typeface="+mn-lt"/>
                <a:ea typeface="+mn-ea"/>
              </a:rPr>
              <a:t>по исполнению государственной функции по рассмотрению дел, возбужденных по признакам нарушения законодательства Российской Федерации о рекламе, утв. приказом ФАС России от 23.11.2012 № 711/12;</a:t>
            </a:r>
          </a:p>
          <a:p>
            <a:pPr marL="742950" indent="-742950">
              <a:lnSpc>
                <a:spcPct val="90000"/>
              </a:lnSpc>
              <a:buFontTx/>
              <a:buAutoNum type="arabicPeriod" startAt="5"/>
              <a:defRPr/>
            </a:pPr>
            <a:endParaRPr lang="ru-RU" sz="2800" b="1" dirty="0">
              <a:solidFill>
                <a:srgbClr val="333399"/>
              </a:solidFill>
              <a:latin typeface="+mn-lt"/>
              <a:ea typeface="+mn-ea"/>
            </a:endParaRPr>
          </a:p>
          <a:p>
            <a:pPr marL="742950" indent="-742950" algn="l">
              <a:lnSpc>
                <a:spcPct val="90000"/>
              </a:lnSpc>
              <a:buFontTx/>
              <a:buAutoNum type="arabicPeriod" startAt="5"/>
              <a:defRPr/>
            </a:pPr>
            <a:endParaRPr lang="ru-RU" sz="2800" b="1" dirty="0">
              <a:solidFill>
                <a:srgbClr val="333399"/>
              </a:solidFill>
              <a:latin typeface="+mn-lt"/>
              <a:ea typeface="+mn-ea"/>
            </a:endParaRPr>
          </a:p>
        </p:txBody>
      </p:sp>
      <p:sp>
        <p:nvSpPr>
          <p:cNvPr id="6150" name="TextBox 7"/>
          <p:cNvSpPr txBox="1">
            <a:spLocks noChangeArrowheads="1"/>
          </p:cNvSpPr>
          <p:nvPr/>
        </p:nvSpPr>
        <p:spPr bwMode="auto">
          <a:xfrm>
            <a:off x="1095375" y="0"/>
            <a:ext cx="7883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333399"/>
                </a:solidFill>
                <a:latin typeface="+mn-lt"/>
                <a:ea typeface="+mn-ea"/>
              </a:rPr>
              <a:t>Законодательство о рекламе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омер слайда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074462A-EF5E-4721-8C86-88979C186593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11267" name="Прямоугольник 2"/>
          <p:cNvSpPr>
            <a:spLocks noChangeArrowheads="1"/>
          </p:cNvSpPr>
          <p:nvPr/>
        </p:nvSpPr>
        <p:spPr bwMode="auto">
          <a:xfrm>
            <a:off x="381000" y="785813"/>
            <a:ext cx="8858250" cy="531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 algn="just">
              <a:lnSpc>
                <a:spcPct val="90000"/>
              </a:lnSpc>
            </a:pPr>
            <a:endParaRPr lang="ru-RU" sz="1400" b="1" dirty="0">
              <a:solidFill>
                <a:srgbClr val="333399"/>
              </a:solidFill>
            </a:endParaRPr>
          </a:p>
          <a:p>
            <a:pPr marL="742950" indent="-742950" algn="just">
              <a:lnSpc>
                <a:spcPct val="90000"/>
              </a:lnSpc>
            </a:pPr>
            <a:r>
              <a:rPr lang="ru-RU" sz="2700" b="1" dirty="0">
                <a:solidFill>
                  <a:srgbClr val="333399"/>
                </a:solidFill>
              </a:rPr>
              <a:t>13. Федеральный закон «О защите прав юридических лиц и индивидуальных предпринимателей…»;</a:t>
            </a:r>
          </a:p>
          <a:p>
            <a:pPr marL="742950" indent="-742950" algn="just">
              <a:lnSpc>
                <a:spcPct val="90000"/>
              </a:lnSpc>
              <a:buFont typeface="Arial" charset="0"/>
              <a:buAutoNum type="arabicPeriod" startAt="7"/>
            </a:pPr>
            <a:endParaRPr lang="ru-RU" sz="1400" b="1" dirty="0">
              <a:solidFill>
                <a:srgbClr val="333399"/>
              </a:solidFill>
            </a:endParaRPr>
          </a:p>
          <a:p>
            <a:pPr marL="742950" indent="-742950" algn="just">
              <a:lnSpc>
                <a:spcPct val="90000"/>
              </a:lnSpc>
            </a:pPr>
            <a:r>
              <a:rPr lang="ru-RU" sz="2700" b="1" dirty="0">
                <a:solidFill>
                  <a:srgbClr val="333399"/>
                </a:solidFill>
              </a:rPr>
              <a:t>14. </a:t>
            </a:r>
            <a:r>
              <a:rPr lang="ru-RU" sz="2700" b="1" u="sng" dirty="0" smtClean="0">
                <a:solidFill>
                  <a:srgbClr val="333399"/>
                </a:solidFill>
              </a:rPr>
              <a:t>Административный </a:t>
            </a:r>
            <a:r>
              <a:rPr lang="ru-RU" sz="2700" b="1" u="sng" dirty="0">
                <a:solidFill>
                  <a:srgbClr val="333399"/>
                </a:solidFill>
              </a:rPr>
              <a:t>регламент </a:t>
            </a:r>
            <a:r>
              <a:rPr lang="ru-RU" sz="2700" b="1" dirty="0">
                <a:solidFill>
                  <a:srgbClr val="333399"/>
                </a:solidFill>
              </a:rPr>
              <a:t>Федеральной антимонопольной службы по исполнению государственной функции по надзору за соблюдением законодательства о рекламе путем проведения проверок соблюдения законодательства Российской Федерации о рекламе, утв. приказом ФАС России от 04.06.2012 № 360.</a:t>
            </a:r>
          </a:p>
          <a:p>
            <a:pPr marL="742950" indent="-742950" algn="l">
              <a:lnSpc>
                <a:spcPct val="90000"/>
              </a:lnSpc>
              <a:buFontTx/>
              <a:buAutoNum type="arabicPeriod" startAt="7"/>
            </a:pPr>
            <a:endParaRPr lang="ru-RU" sz="2800" b="1" dirty="0">
              <a:solidFill>
                <a:srgbClr val="333399"/>
              </a:solidFill>
            </a:endParaRPr>
          </a:p>
          <a:p>
            <a:pPr marL="742950" indent="-742950" algn="l">
              <a:lnSpc>
                <a:spcPct val="90000"/>
              </a:lnSpc>
              <a:buFontTx/>
              <a:buAutoNum type="arabicPeriod" startAt="7"/>
            </a:pPr>
            <a:endParaRPr lang="ru-RU" b="1" dirty="0">
              <a:solidFill>
                <a:srgbClr val="333399"/>
              </a:solidFill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095375" y="0"/>
            <a:ext cx="7883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333399"/>
                </a:solidFill>
                <a:latin typeface="+mn-lt"/>
                <a:ea typeface="+mn-ea"/>
              </a:rPr>
              <a:t>Законодательство о рекламе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6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33DA69D-C960-498B-850F-01C97D7EE589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14339" name="Текст 4"/>
          <p:cNvSpPr>
            <a:spLocks noGrp="1"/>
          </p:cNvSpPr>
          <p:nvPr>
            <p:ph type="body" sz="quarter" idx="3"/>
          </p:nvPr>
        </p:nvSpPr>
        <p:spPr>
          <a:xfrm>
            <a:off x="407988" y="1725613"/>
            <a:ext cx="9224962" cy="2046287"/>
          </a:xfrm>
        </p:spPr>
        <p:txBody>
          <a:bodyPr/>
          <a:lstStyle/>
          <a:p>
            <a:pPr algn="just"/>
            <a:r>
              <a:rPr lang="ru-RU" sz="1800" b="0" dirty="0" smtClean="0">
                <a:ea typeface="ＭＳ Ｐゴシック" pitchFamily="34" charset="-128"/>
              </a:rPr>
              <a:t>           </a:t>
            </a:r>
            <a:r>
              <a:rPr lang="ru-RU" sz="2000" dirty="0" smtClean="0">
                <a:ea typeface="ＭＳ Ｐゴシック" pitchFamily="34" charset="-128"/>
              </a:rPr>
              <a:t>реклама - информация, распространенная любым способом, в любой форме и с использованием любых средств, адресованная неопределенному кругу лиц и направленная на привлечение внимания к объекту рекламирования, формирование или поддержание интереса к нему и его продвижение на рынке</a:t>
            </a:r>
          </a:p>
          <a:p>
            <a:pPr algn="ctr"/>
            <a:endParaRPr lang="ru-RU" sz="1100" dirty="0" smtClean="0">
              <a:ea typeface="ＭＳ Ｐゴシック" pitchFamily="34" charset="-128"/>
            </a:endParaRPr>
          </a:p>
        </p:txBody>
      </p:sp>
      <p:sp>
        <p:nvSpPr>
          <p:cNvPr id="14340" name="TextBox 7"/>
          <p:cNvSpPr txBox="1">
            <a:spLocks noChangeArrowheads="1"/>
          </p:cNvSpPr>
          <p:nvPr/>
        </p:nvSpPr>
        <p:spPr bwMode="auto">
          <a:xfrm>
            <a:off x="193675" y="0"/>
            <a:ext cx="97123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bg1"/>
                </a:solidFill>
              </a:rPr>
              <a:t>Понятие рекламы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14341" name="TextBox 3"/>
          <p:cNvSpPr txBox="1">
            <a:spLocks noChangeArrowheads="1"/>
          </p:cNvSpPr>
          <p:nvPr/>
        </p:nvSpPr>
        <p:spPr bwMode="auto">
          <a:xfrm>
            <a:off x="407988" y="1196975"/>
            <a:ext cx="9361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/>
              <a:t>Федеральный закон от 13.03.2006 N 38-ФЗ "О рекламе"</a:t>
            </a:r>
          </a:p>
        </p:txBody>
      </p:sp>
      <p:sp>
        <p:nvSpPr>
          <p:cNvPr id="14342" name="TextBox 9"/>
          <p:cNvSpPr txBox="1">
            <a:spLocks noChangeArrowheads="1"/>
          </p:cNvSpPr>
          <p:nvPr/>
        </p:nvSpPr>
        <p:spPr bwMode="auto">
          <a:xfrm>
            <a:off x="603250" y="4437063"/>
            <a:ext cx="88931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1600" dirty="0" smtClean="0"/>
              <a:t>распространенная информация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600" dirty="0" smtClean="0"/>
              <a:t>адресована </a:t>
            </a:r>
            <a:r>
              <a:rPr lang="ru-RU" sz="1600" dirty="0"/>
              <a:t>неопределенному кругу лиц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600" dirty="0"/>
              <a:t>направляет внимание и интерес на объект рекламирования 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600" dirty="0" smtClean="0"/>
              <a:t>имеет цель продвинуть объект рекламы на рынок</a:t>
            </a:r>
            <a:endParaRPr lang="ru-RU" sz="1600" dirty="0"/>
          </a:p>
        </p:txBody>
      </p:sp>
      <p:sp>
        <p:nvSpPr>
          <p:cNvPr id="14343" name="TextBox 10"/>
          <p:cNvSpPr txBox="1">
            <a:spLocks noChangeArrowheads="1"/>
          </p:cNvSpPr>
          <p:nvPr/>
        </p:nvSpPr>
        <p:spPr bwMode="auto">
          <a:xfrm>
            <a:off x="574675" y="4113213"/>
            <a:ext cx="8893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Признаки рекламы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0" y="0"/>
            <a:ext cx="9904413" cy="64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7593013" y="6553200"/>
            <a:ext cx="23114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861B65F-FE40-4B3F-92E0-B0EBAF28F9C2}" type="slidenum">
              <a:rPr lang="ru-RU" sz="1600" b="1">
                <a:solidFill>
                  <a:srgbClr val="FFFFFF"/>
                </a:solidFill>
              </a:rPr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</a:t>
            </a:fld>
            <a:endParaRPr lang="ru-RU" sz="1600" b="1">
              <a:solidFill>
                <a:srgbClr val="FFFFFF"/>
              </a:solidFill>
            </a:endParaRPr>
          </a:p>
        </p:txBody>
      </p:sp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1981200" y="6553200"/>
            <a:ext cx="668496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5" name="Rectangle 3079"/>
          <p:cNvSpPr>
            <a:spLocks noChangeArrowheads="1"/>
          </p:cNvSpPr>
          <p:nvPr/>
        </p:nvSpPr>
        <p:spPr bwMode="auto">
          <a:xfrm>
            <a:off x="309563" y="1071563"/>
            <a:ext cx="935831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sz="2700" b="1" u="sng">
                <a:solidFill>
                  <a:srgbClr val="333399"/>
                </a:solidFill>
              </a:rPr>
              <a:t>Статья 3 Федерального закона «О рекламе»</a:t>
            </a:r>
          </a:p>
        </p:txBody>
      </p:sp>
      <p:sp>
        <p:nvSpPr>
          <p:cNvPr id="15366" name="TextBox 7"/>
          <p:cNvSpPr txBox="1">
            <a:spLocks noChangeArrowheads="1"/>
          </p:cNvSpPr>
          <p:nvPr/>
        </p:nvSpPr>
        <p:spPr bwMode="auto">
          <a:xfrm>
            <a:off x="1095375" y="0"/>
            <a:ext cx="7883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333399"/>
                </a:solidFill>
              </a:rPr>
              <a:t>Основные понятия</a:t>
            </a:r>
          </a:p>
        </p:txBody>
      </p:sp>
      <p:sp>
        <p:nvSpPr>
          <p:cNvPr id="7" name="Овал 6"/>
          <p:cNvSpPr/>
          <p:nvPr/>
        </p:nvSpPr>
        <p:spPr>
          <a:xfrm>
            <a:off x="3452813" y="1857375"/>
            <a:ext cx="3071812" cy="857250"/>
          </a:xfrm>
          <a:prstGeom prst="ellipse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700" b="1" dirty="0">
                <a:solidFill>
                  <a:srgbClr val="333399"/>
                </a:solidFill>
                <a:ea typeface="ＭＳ Ｐゴシック" pitchFamily="34" charset="-128"/>
              </a:rPr>
              <a:t>Реклама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95282" y="3143248"/>
            <a:ext cx="3571900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700" b="1" dirty="0">
                <a:solidFill>
                  <a:srgbClr val="333399"/>
                </a:solidFill>
                <a:ea typeface="ＭＳ Ｐゴシック" pitchFamily="34" charset="-128"/>
              </a:rPr>
              <a:t>Распространенная информация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95282" y="4357694"/>
            <a:ext cx="3571900" cy="7858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700" b="1" dirty="0">
                <a:solidFill>
                  <a:srgbClr val="333399"/>
                </a:solidFill>
                <a:ea typeface="ＭＳ Ｐゴシック" pitchFamily="34" charset="-128"/>
              </a:rPr>
              <a:t>Неопределенный круг лиц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66720" y="5429264"/>
            <a:ext cx="3500462" cy="7858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700" b="1" dirty="0">
                <a:solidFill>
                  <a:srgbClr val="333399"/>
                </a:solidFill>
                <a:ea typeface="ＭＳ Ｐゴシック" pitchFamily="34" charset="-128"/>
              </a:rPr>
              <a:t>Объект рекламирования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810256" y="3071810"/>
            <a:ext cx="3500462" cy="1143008"/>
          </a:xfrm>
          <a:prstGeom prst="roundRect">
            <a:avLst/>
          </a:prstGeom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700" b="1" dirty="0">
                <a:solidFill>
                  <a:srgbClr val="333399"/>
                </a:solidFill>
                <a:ea typeface="ＭＳ Ｐゴシック" pitchFamily="34" charset="-128"/>
              </a:rPr>
              <a:t>Формирование/ поддержание интереса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38818" y="4429132"/>
            <a:ext cx="3571900" cy="7858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700" b="1" dirty="0">
                <a:solidFill>
                  <a:srgbClr val="333399"/>
                </a:solidFill>
                <a:ea typeface="ＭＳ Ｐゴシック" pitchFamily="34" charset="-128"/>
              </a:rPr>
              <a:t>Продвижение на рынке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4167188" y="5572125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ятно 2 15"/>
          <p:cNvSpPr/>
          <p:nvPr/>
        </p:nvSpPr>
        <p:spPr>
          <a:xfrm>
            <a:off x="5024438" y="5214938"/>
            <a:ext cx="4071937" cy="128587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700" b="1" dirty="0">
                <a:solidFill>
                  <a:srgbClr val="333399"/>
                </a:solidFill>
                <a:ea typeface="ＭＳ Ｐゴシック" pitchFamily="34" charset="-128"/>
              </a:rPr>
              <a:t>Товар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омер слайда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62BAB00-E899-405D-8C28-46513DE0959D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22531" name="TextBox 7"/>
          <p:cNvSpPr txBox="1">
            <a:spLocks noChangeArrowheads="1"/>
          </p:cNvSpPr>
          <p:nvPr/>
        </p:nvSpPr>
        <p:spPr bwMode="auto">
          <a:xfrm>
            <a:off x="1023938" y="0"/>
            <a:ext cx="7883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333399"/>
                </a:solidFill>
              </a:rPr>
              <a:t>Основные понятия</a:t>
            </a:r>
          </a:p>
        </p:txBody>
      </p:sp>
      <p:sp>
        <p:nvSpPr>
          <p:cNvPr id="22532" name="Прямоугольник 3"/>
          <p:cNvSpPr>
            <a:spLocks noChangeArrowheads="1"/>
          </p:cNvSpPr>
          <p:nvPr/>
        </p:nvSpPr>
        <p:spPr bwMode="auto">
          <a:xfrm>
            <a:off x="381000" y="928688"/>
            <a:ext cx="9001125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b="1" u="sng">
                <a:solidFill>
                  <a:srgbClr val="333399"/>
                </a:solidFill>
              </a:rPr>
              <a:t>Статья 3 Федерального закона «О рекламе» </a:t>
            </a:r>
          </a:p>
          <a:p>
            <a:pPr algn="l">
              <a:lnSpc>
                <a:spcPct val="90000"/>
              </a:lnSpc>
              <a:spcBef>
                <a:spcPct val="15000"/>
              </a:spcBef>
            </a:pPr>
            <a:endParaRPr lang="ru-RU"/>
          </a:p>
        </p:txBody>
      </p:sp>
      <p:sp>
        <p:nvSpPr>
          <p:cNvPr id="22533" name="Прямоугольник 4"/>
          <p:cNvSpPr>
            <a:spLocks noChangeArrowheads="1"/>
          </p:cNvSpPr>
          <p:nvPr/>
        </p:nvSpPr>
        <p:spPr bwMode="auto">
          <a:xfrm>
            <a:off x="166688" y="1500188"/>
            <a:ext cx="9739312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2800" b="1" i="1" dirty="0">
                <a:solidFill>
                  <a:srgbClr val="C00000"/>
                </a:solidFill>
              </a:rPr>
              <a:t>Рекламодатель </a:t>
            </a:r>
            <a:r>
              <a:rPr lang="ru-RU" sz="2800" b="1" i="1" dirty="0">
                <a:solidFill>
                  <a:schemeClr val="accent2"/>
                </a:solidFill>
              </a:rPr>
              <a:t>- изготовитель или продавец товара либо иное определившее объект рекламирования и (или) содержание рекламы лицо.</a:t>
            </a:r>
          </a:p>
          <a:p>
            <a:pPr algn="l"/>
            <a:r>
              <a:rPr lang="ru-RU" sz="2800" b="1" i="1" dirty="0">
                <a:solidFill>
                  <a:srgbClr val="C00000"/>
                </a:solidFill>
              </a:rPr>
              <a:t>Рекламопроизводитель </a:t>
            </a:r>
            <a:r>
              <a:rPr lang="ru-RU" sz="2800" b="1" i="1" dirty="0">
                <a:solidFill>
                  <a:schemeClr val="accent2"/>
                </a:solidFill>
              </a:rPr>
              <a:t>- лицо, осуществляющее полностью или частично приведение информации в готовую для распространения в виде рекламы форму.</a:t>
            </a:r>
          </a:p>
          <a:p>
            <a:pPr algn="l"/>
            <a:r>
              <a:rPr lang="ru-RU" sz="2800" b="1" i="1" dirty="0">
                <a:solidFill>
                  <a:srgbClr val="C00000"/>
                </a:solidFill>
              </a:rPr>
              <a:t>Рекламораспространитель</a:t>
            </a:r>
            <a:r>
              <a:rPr lang="ru-RU" sz="2800" b="1" i="1" dirty="0">
                <a:solidFill>
                  <a:schemeClr val="accent2"/>
                </a:solidFill>
              </a:rPr>
              <a:t> - лицо, осуществляющее распространение рекламы любым способом, в любой форме и с использованием любых средств.</a:t>
            </a:r>
          </a:p>
          <a:p>
            <a:pPr algn="l">
              <a:lnSpc>
                <a:spcPct val="90000"/>
              </a:lnSpc>
              <a:spcBef>
                <a:spcPct val="15000"/>
              </a:spcBef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20008</TotalTime>
  <Words>2220</Words>
  <Application>Microsoft Office PowerPoint</Application>
  <PresentationFormat>Лист A4 (210x297 мм)</PresentationFormat>
  <Paragraphs>285</Paragraphs>
  <Slides>31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ＭＳ Ｐゴシック</vt:lpstr>
      <vt:lpstr>Arial</vt:lpstr>
      <vt:lpstr>Arial Narrow</vt:lpstr>
      <vt:lpstr>Times New Roman</vt:lpstr>
      <vt:lpstr>ヒラギノ角ゴ Pro W3</vt:lpstr>
      <vt:lpstr>Оформление по умолчанию</vt:lpstr>
      <vt:lpstr>Презентация PowerPoint</vt:lpstr>
      <vt:lpstr>Законодательство о рекламе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Общие требования к рекламе  </vt:lpstr>
      <vt:lpstr>Презентация PowerPoint</vt:lpstr>
      <vt:lpstr>Презентация PowerPoint</vt:lpstr>
      <vt:lpstr>Презентация PowerPoint</vt:lpstr>
      <vt:lpstr>Ст.8 Реклама товаров при дистанционном способе их продажи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Специальные требования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Штрафы</vt:lpstr>
      <vt:lpstr>Презентация PowerPoint</vt:lpstr>
    </vt:vector>
  </TitlesOfParts>
  <Company>ФАС России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Самолысов П.В.</dc:creator>
  <cp:lastModifiedBy>Волохина</cp:lastModifiedBy>
  <cp:revision>1088</cp:revision>
  <cp:lastPrinted>2010-06-03T09:58:05Z</cp:lastPrinted>
  <dcterms:created xsi:type="dcterms:W3CDTF">2011-05-31T12:12:04Z</dcterms:created>
  <dcterms:modified xsi:type="dcterms:W3CDTF">2018-12-19T05:09:34Z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Итоги работы ФАС России в 2009 году и задачи на 2010 год</vt:lpwstr>
  </property>
  <property fmtid="{D5CDD505-2E9C-101B-9397-08002B2CF9AE}" pid="3" name="Owner">
    <vt:lpwstr/>
  </property>
  <property fmtid="{D5CDD505-2E9C-101B-9397-08002B2CF9AE}" pid="4" name="Status">
    <vt:lpwstr/>
  </property>
</Properties>
</file>