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673" r:id="rId2"/>
    <p:sldMasterId id="2147483661" r:id="rId3"/>
    <p:sldMasterId id="2147484912" r:id="rId4"/>
    <p:sldMasterId id="2147484929" r:id="rId5"/>
  </p:sldMasterIdLst>
  <p:notesMasterIdLst>
    <p:notesMasterId r:id="rId29"/>
  </p:notesMasterIdLst>
  <p:handoutMasterIdLst>
    <p:handoutMasterId r:id="rId30"/>
  </p:handoutMasterIdLst>
  <p:sldIdLst>
    <p:sldId id="256" r:id="rId6"/>
    <p:sldId id="1119" r:id="rId7"/>
    <p:sldId id="1120" r:id="rId8"/>
    <p:sldId id="1121" r:id="rId9"/>
    <p:sldId id="1101" r:id="rId10"/>
    <p:sldId id="1102" r:id="rId11"/>
    <p:sldId id="1103" r:id="rId12"/>
    <p:sldId id="1104" r:id="rId13"/>
    <p:sldId id="1105" r:id="rId14"/>
    <p:sldId id="1106" r:id="rId15"/>
    <p:sldId id="1107" r:id="rId16"/>
    <p:sldId id="1108" r:id="rId17"/>
    <p:sldId id="1099" r:id="rId18"/>
    <p:sldId id="1112" r:id="rId19"/>
    <p:sldId id="1111" r:id="rId20"/>
    <p:sldId id="1113" r:id="rId21"/>
    <p:sldId id="1114" r:id="rId22"/>
    <p:sldId id="1118" r:id="rId23"/>
    <p:sldId id="1115" r:id="rId24"/>
    <p:sldId id="1116" r:id="rId25"/>
    <p:sldId id="1117" r:id="rId26"/>
    <p:sldId id="1122" r:id="rId27"/>
    <p:sldId id="1029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145" autoAdjust="0"/>
  </p:normalViewPr>
  <p:slideViewPr>
    <p:cSldViewPr snapToGrid="0" snapToObjects="1">
      <p:cViewPr varScale="1">
        <p:scale>
          <a:sx n="109" d="100"/>
          <a:sy n="109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FB4649-C79D-4E9A-9218-DDDD5BF99EAB}" type="datetime1">
              <a:rPr lang="en-US"/>
              <a:pPr>
                <a:defRPr/>
              </a:pPr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2F1C7E-C923-4030-866D-EE05A3B5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3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3BFF23-AB2B-48DC-AE00-6A04ABABEC3B}" type="datetime1">
              <a:rPr lang="en-US"/>
              <a:pPr>
                <a:defRPr/>
              </a:pPr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FB94AAD-929D-4681-8725-F19A609F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98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4BA5-7178-4D28-AE30-258EDF0EC0AE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FC01-196B-4017-86C7-DEE3FE167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506D-2A0F-4079-B2A0-9C222C96E0C8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E02C-3DF5-4993-B3C3-B11EF64CC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02A5-95F9-448E-BCCA-F0DF8329EEE9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14B8-0D80-4533-B66B-732FF8D86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0252-99EB-4810-B2DF-FABF717BA319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DA1F-1F83-4F09-8D03-2A947F22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E8BF-C8A2-4D56-A12F-35619A36E8B6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8AC7-DAD0-48A5-B92A-E13E7547A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CE4A-2BE5-44A1-8C77-1D92E87880E1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A029-5EE5-4C99-9013-855932D32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DF4B-CD3C-4B38-9332-6953BB3E5E58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56FB-949D-4AB1-BF9C-D3F587735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E019-4B58-41FF-B6A0-709E12A2470C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8979-208E-480B-BAFB-AF59EC248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5810-C542-4955-BA91-176B5A9B02ED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907E0-5C9C-4ED8-98D6-28FF3196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4FB6-1FFA-4DFB-A896-D7D6A8FC8518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C698-AD59-4B64-BDEA-02E1B7199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3C6-FA94-4EFE-ABBD-51040C6CF9CC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206B-3144-4D16-A3E5-61C0AB84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0EDD9-DA4E-410D-AFC9-6D055321DB5A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CE3B-F8F9-4B78-A16E-83E36051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87B6-B4D7-43D5-A71B-DC16422D90A0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3B38-DD3D-4ABA-BD83-F0575FA88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C18A-F6DF-4179-965A-EF9606C02FFC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C09A-915F-43F2-B080-CC04CAF0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7D61-5E89-4C82-B065-BD1F1E52223B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EDD0-E3D3-4547-AF85-15DB6B44A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86A5-0791-4980-A0E2-0A132C419B36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1835-B594-445C-9EC2-C93CD077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7BF9-D6D7-4835-B131-C58A58D5F446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F6BC-05B7-4DD7-BC12-2D359DA75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7CDD-11FA-42A0-BDA3-77850739C622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5B57-DF29-4F95-99DD-77A5016C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122A-B169-41A5-9D38-8AA58EA135E2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6E93-375D-42B9-9374-C8781F3CC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248C-2022-4951-A93A-FB33D4EBF92E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74CF-7459-492C-A274-17F25330E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41A1-55F1-46D8-9B55-DA7330978E63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0975A-61A6-4C22-8320-47A4772C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F90F5-578E-4010-91D3-38577001886E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2077-D16C-4891-9AEF-F6A343F2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075F-AE10-4179-9514-4D232B523DF3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6BB0-119E-4EF0-A2ED-03B627690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130C-5299-4628-8A21-05C4CABDCF5B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8783-CA70-45F2-B95A-8705F668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D9FF-896B-4B00-9284-ADCAB5322087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B048-8B68-4F25-B03F-C4E03ED82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6C47-65BA-4382-A7D8-75CFBE851443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1ECD-07D8-42CC-8153-1A6762CF6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E7C4-0424-439A-8B91-B1B10FA3F95D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1A53-04BE-4D3B-94CC-1BB20B006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6E7E-6B03-4721-9D36-A63E72EDD0A3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2392-0A5F-453A-AE8E-08120DFA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026BC-D1F7-48BE-AF6A-530F830F627C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FFA0D-9E25-493E-8F82-55C06EEC3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5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C00C7-B722-4241-BF5E-ECF45F86D510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67C3-6541-497A-A2A7-EAC8A1E0D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6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EB0F05-0229-4F56-BFBE-5FC71F3758F5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FC54E-070F-4DFD-97EF-3A3B41103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7D403-A72D-4C67-B237-D568BA1E9BFE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68D5C-9213-4A16-9AE7-A2E02EA31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1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FEFE-13E9-43C0-8CA4-F17DCB47DE58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0704-8ED0-4352-A609-A7587F2FB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41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4BB8C-6644-457B-9F69-8A11F0744C21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2E4E-216B-4ABF-A00B-EB080F1DB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3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F3731-73BD-4C3A-B685-5D32952AA721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90146-8BD0-4E9A-A226-0707EB9278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88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3D2B7-9810-49C1-B822-D43D416E2C25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87F3-D5F1-48BF-9FC5-2A0212B21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8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A8F5A1-3E3F-4D7F-AC0F-6F1509D2DF5C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5755-1667-4734-A138-664619B2E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A2E0A-0E9B-4C99-A8BF-688D4E130551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7A1E4-5DA0-4BA5-B0FF-B335D8C08A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6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68846C-A09D-47D4-BA20-7BE63B48D33F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6BED-BF09-4F7E-87CE-A623DE6EC1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86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2EDE9-6CF4-4CA7-9418-6C18AB6C8716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6FA7B-333C-4CE3-B80A-4F6294392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4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8285C-7865-4EF3-94ED-A227CD0A2191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B79B2-102C-4375-A781-B37AEC7E2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68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207EA-45E2-4365-BB9C-E2C653D6E843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C8CCE-10CB-4FE6-AF32-ACDADF4D6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6EFC-89E7-426E-B863-BB36007F6768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3C01-D69D-4DB4-BBE9-814672A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D0EA9-B8E5-4616-BB0E-0B111CBA1A17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A9440-A47F-4095-A2E1-3028A31EC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1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DCA20-7758-4E51-BF8B-2E52C7DFEB6C}" type="datetime1">
              <a:rPr lang="ru-RU"/>
              <a:pPr/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94A19-1BD9-4F41-9493-A18F43D801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9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87B6-B4D7-43D5-A71B-DC16422D90A0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3B38-DD3D-4ABA-BD83-F0575FA88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C18A-F6DF-4179-965A-EF9606C02FFC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C09A-915F-43F2-B080-CC04CAF0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7D61-5E89-4C82-B065-BD1F1E52223B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EDD0-E3D3-4547-AF85-15DB6B44A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86A5-0791-4980-A0E2-0A132C419B36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1835-B594-445C-9EC2-C93CD0773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7BF9-D6D7-4835-B131-C58A58D5F446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F6BC-05B7-4DD7-BC12-2D359DA75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7CDD-11FA-42A0-BDA3-77850739C622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5B57-DF29-4F95-99DD-77A5016C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122A-B169-41A5-9D38-8AA58EA135E2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6E93-375D-42B9-9374-C8781F3CC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3D6F-D474-4104-86E1-9E8E08CED560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85B4-4B84-4B20-9A25-55552494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248C-2022-4951-A93A-FB33D4EBF92E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74CF-7459-492C-A274-17F25330E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41A1-55F1-46D8-9B55-DA7330978E63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0975A-61A6-4C22-8320-47A4772C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075F-AE10-4179-9514-4D232B523DF3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6BB0-119E-4EF0-A2ED-03B627690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130C-5299-4628-8A21-05C4CABDCF5B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8783-CA70-45F2-B95A-8705F668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D9FF-896B-4B00-9284-ADCAB5322087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B048-8B68-4F25-B03F-C4E03ED82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86C47-65BA-4382-A7D8-75CFBE851443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1ECD-07D8-42CC-8153-1A6762CF6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1E7C4-0424-439A-8B91-B1B10FA3F95D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1A53-04BE-4D3B-94CC-1BB20B006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6E7E-6B03-4721-9D36-A63E72EDD0A3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2392-0A5F-453A-AE8E-08120DFA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723-7B66-4894-9F24-13289C079935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06321-E482-4AB7-86B7-9070F2C6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D8E4-164E-4D04-9051-142C0B067BD5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FD3E-09BC-4DF6-BA45-C3B873049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960A-8BE4-4110-9EAC-67589913B65F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81CF-E34E-4619-BDB8-7304AE77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856C9D-6292-4FAD-8170-407FFA9B1AF5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5435681-4029-4F78-96FF-D8DEB93F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F8B4739-15D7-4600-9D96-C08DFE63AD1F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632ED5-D569-4298-99C5-16F9EACC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  <p:sldLayoutId id="2147484895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C3AC131-DF84-48F6-8D5B-F5F80F93BB3A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704B3B1-357C-4297-B45B-0A7B98B0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 userDrawn="1"/>
        </p:nvPicPr>
        <p:blipFill>
          <a:blip r:embed="rId18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11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  <p:sldLayoutId id="2147484906" r:id="rId12"/>
    <p:sldLayoutId id="2147484907" r:id="rId13"/>
    <p:sldLayoutId id="2147484908" r:id="rId14"/>
    <p:sldLayoutId id="2147484909" r:id="rId15"/>
    <p:sldLayoutId id="2147484910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4790B32-1720-4D51-9EF2-2086C0E39584}" type="datetime1">
              <a:rPr lang="ru-RU">
                <a:ea typeface="ＭＳ Ｐゴシック" charset="-128"/>
              </a:rPr>
              <a:pPr/>
              <a:t>15.05.2020</a:t>
            </a:fld>
            <a:endParaRPr lang="en-US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A0670AC-FDEA-4B24-BE3C-980234F08DFC}" type="slidenum">
              <a:rPr lang="en-US">
                <a:ea typeface="ＭＳ Ｐゴシック" charset="-128"/>
              </a:rPr>
              <a:pPr/>
              <a:t>‹#›</a:t>
            </a:fld>
            <a:endParaRPr lang="en-US">
              <a:ea typeface="ＭＳ Ｐゴシック" charset="-128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 userDrawn="1"/>
        </p:nvPicPr>
        <p:blipFill>
          <a:blip r:embed="rId18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0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  <p:sldLayoutId id="2147484924" r:id="rId12"/>
    <p:sldLayoutId id="2147484925" r:id="rId13"/>
    <p:sldLayoutId id="2147484926" r:id="rId14"/>
    <p:sldLayoutId id="2147484927" r:id="rId15"/>
    <p:sldLayoutId id="2147484928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C3AC131-DF84-48F6-8D5B-F5F80F93BB3A}" type="datetime1">
              <a:rPr lang="ru-RU"/>
              <a:pPr>
                <a:defRPr/>
              </a:pPr>
              <a:t>15.05.2020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704B3B1-357C-4297-B45B-0A7B98B00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 userDrawn="1"/>
        </p:nvPicPr>
        <p:blipFill>
          <a:blip r:embed="rId18"/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34" r:id="rId5"/>
    <p:sldLayoutId id="2147484935" r:id="rId6"/>
    <p:sldLayoutId id="2147484936" r:id="rId7"/>
    <p:sldLayoutId id="2147484937" r:id="rId8"/>
    <p:sldLayoutId id="2147484938" r:id="rId9"/>
    <p:sldLayoutId id="2147484939" r:id="rId10"/>
    <p:sldLayoutId id="2147484940" r:id="rId11"/>
    <p:sldLayoutId id="2147484941" r:id="rId12"/>
    <p:sldLayoutId id="2147484942" r:id="rId13"/>
    <p:sldLayoutId id="2147484943" r:id="rId14"/>
    <p:sldLayoutId id="2147484944" r:id="rId15"/>
    <p:sldLayoutId id="2147484945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8767" y="5009554"/>
            <a:ext cx="67491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П</a:t>
            </a:r>
            <a:r>
              <a:rPr lang="ru-RU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равоприменительная практика </a:t>
            </a:r>
            <a:r>
              <a:rPr lang="ru-RU" b="1" dirty="0">
                <a:solidFill>
                  <a:srgbClr val="000000"/>
                </a:solidFill>
                <a:latin typeface="Tahoma" panose="020B0604030504040204" pitchFamily="34" charset="0"/>
              </a:rPr>
              <a:t>Новосибирского УФАС России в сфере  контроля  законодательства о контрактной системе, в том числе с учетом особенностей осуществления закупок в сфере государственного оборонного заказа.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914343"/>
            <a:ext cx="8988219" cy="4921643"/>
            <a:chOff x="-120056" y="777821"/>
            <a:chExt cx="12145472" cy="288941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054556" y="1895006"/>
              <a:ext cx="5970860" cy="1772234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000" b="1" dirty="0"/>
                <a:t>           Использование рейтинга для: </a:t>
              </a:r>
              <a:br>
                <a:rPr lang="ru-RU" sz="2000" b="1" dirty="0"/>
              </a:br>
              <a:r>
                <a:rPr lang="ru-RU" sz="2000" b="1" dirty="0"/>
                <a:t>- допуска на </a:t>
              </a:r>
              <a:r>
                <a:rPr lang="ru-RU" sz="2000" b="1" dirty="0" smtClean="0"/>
                <a:t>торги</a:t>
              </a:r>
              <a:endParaRPr lang="ru-RU" sz="2000" b="1" dirty="0"/>
            </a:p>
            <a:p>
              <a:r>
                <a:rPr lang="ru-RU" sz="2000" b="1" dirty="0"/>
                <a:t>- объективной оценки участника на </a:t>
              </a:r>
              <a:r>
                <a:rPr lang="ru-RU" sz="2000" b="1" dirty="0" smtClean="0"/>
                <a:t>торгах</a:t>
              </a:r>
              <a:endParaRPr lang="ru-RU" sz="2000" b="1" dirty="0"/>
            </a:p>
            <a:p>
              <a:r>
                <a:rPr lang="ru-RU" sz="2000" b="1" dirty="0">
                  <a:solidFill>
                    <a:schemeClr val="tx1"/>
                  </a:solidFill>
                </a:rPr>
                <a:t>- снижение размера обеспечения заявки и контракта в зависимости от рейтинга</a:t>
              </a:r>
              <a:endParaRPr lang="ru-RU" sz="2000" b="1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-120056" y="972811"/>
              <a:ext cx="2601954" cy="177464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>
                  <a:solidFill>
                    <a:schemeClr val="tx1"/>
                  </a:solidFill>
                </a:rPr>
                <a:t>Рейтинг деловой репутации предпринимателей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054555" y="777821"/>
              <a:ext cx="5970860" cy="10160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Автоматическое присвоение рейтинга в ЕИС в зависимости от качества, количества и стоимости исполненных контрактов</a:t>
              </a:r>
            </a:p>
          </p:txBody>
        </p:sp>
        <p:sp>
          <p:nvSpPr>
            <p:cNvPr id="8" name="Стрелка вниз 7"/>
            <p:cNvSpPr/>
            <p:nvPr/>
          </p:nvSpPr>
          <p:spPr>
            <a:xfrm rot="16200000">
              <a:off x="2586174" y="1596847"/>
              <a:ext cx="635238" cy="590282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64380" y="949009"/>
              <a:ext cx="2436856" cy="512897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b="1" dirty="0">
                  <a:solidFill>
                    <a:schemeClr val="tx1"/>
                  </a:solidFill>
                </a:rPr>
                <a:t>Высокий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234499" y="1662693"/>
              <a:ext cx="2089693" cy="51289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b="1" dirty="0">
                  <a:solidFill>
                    <a:schemeClr val="tx1"/>
                  </a:solidFill>
                </a:rPr>
                <a:t>Базовый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198934" y="2400515"/>
              <a:ext cx="2127329" cy="512897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200" b="1" dirty="0">
                  <a:solidFill>
                    <a:schemeClr val="tx1"/>
                  </a:solidFill>
                </a:rPr>
                <a:t>Низкий</a:t>
              </a:r>
            </a:p>
          </p:txBody>
        </p:sp>
        <p:sp>
          <p:nvSpPr>
            <p:cNvPr id="12" name="Стрелка вниз 11"/>
            <p:cNvSpPr/>
            <p:nvPr/>
          </p:nvSpPr>
          <p:spPr>
            <a:xfrm rot="16200000">
              <a:off x="5406230" y="1562830"/>
              <a:ext cx="635238" cy="590281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 descr="Положительная деловая репутация - гарантия доверия кли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43" y="157662"/>
            <a:ext cx="1594279" cy="1919267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2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2026" y="684351"/>
            <a:ext cx="3608813" cy="150985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Подача жалобы и официальное уведомление участников  через </a:t>
            </a:r>
            <a:r>
              <a:rPr lang="ru-RU" sz="2200" b="1" dirty="0" smtClean="0"/>
              <a:t>ЕИС</a:t>
            </a:r>
            <a:endParaRPr lang="ru-RU" sz="2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6603" y="2333947"/>
            <a:ext cx="3674236" cy="204211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Вся претензионная и иная официальная переписка заказчика с </a:t>
            </a:r>
            <a:r>
              <a:rPr lang="ru-RU" sz="2200" b="1" dirty="0" smtClean="0"/>
              <a:t>исполнителем по контракту должна быть </a:t>
            </a:r>
            <a:r>
              <a:rPr lang="ru-RU" sz="2200" b="1" dirty="0"/>
              <a:t>в ЕИС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6603" y="4515799"/>
            <a:ext cx="3674236" cy="155195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Единая форма для банковской гарантии</a:t>
            </a:r>
            <a:endParaRPr lang="ru-RU" sz="2200" b="1" dirty="0"/>
          </a:p>
        </p:txBody>
      </p:sp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xmlns="" id="{7A3D32E0-6B65-4F8B-B6B6-4F63B30AECA2}"/>
              </a:ext>
            </a:extLst>
          </p:cNvPr>
          <p:cNvSpPr/>
          <p:nvPr/>
        </p:nvSpPr>
        <p:spPr>
          <a:xfrm>
            <a:off x="4669829" y="411073"/>
            <a:ext cx="4334208" cy="1633006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Введение универсальной предквалификации на </a:t>
            </a:r>
            <a:r>
              <a:rPr lang="ru-RU" sz="2200" b="1" dirty="0" smtClean="0">
                <a:solidFill>
                  <a:schemeClr val="tx1"/>
                </a:solidFill>
              </a:rPr>
              <a:t>торгах по  44-ФЗ и 223-ФЗ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xmlns="" id="{CB648E36-153B-4DB6-B0B8-EA42C20CE890}"/>
              </a:ext>
            </a:extLst>
          </p:cNvPr>
          <p:cNvSpPr/>
          <p:nvPr/>
        </p:nvSpPr>
        <p:spPr>
          <a:xfrm>
            <a:off x="4669829" y="2386148"/>
            <a:ext cx="4334208" cy="442283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355600" algn="ctr" defTabSz="179388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2200" kern="0" dirty="0" smtClean="0">
                <a:solidFill>
                  <a:srgbClr val="000000"/>
                </a:solidFill>
              </a:rPr>
              <a:t>Опыт исполнения контракта (договора) </a:t>
            </a:r>
            <a:r>
              <a:rPr lang="ru-RU" sz="2200" kern="0" dirty="0">
                <a:solidFill>
                  <a:srgbClr val="000000"/>
                </a:solidFill>
              </a:rPr>
              <a:t>не менее 20% от </a:t>
            </a:r>
            <a:r>
              <a:rPr lang="ru-RU" sz="2200" kern="0" dirty="0" smtClean="0">
                <a:solidFill>
                  <a:srgbClr val="000000"/>
                </a:solidFill>
              </a:rPr>
              <a:t>НМЦК от 20 млн. руб.</a:t>
            </a:r>
          </a:p>
          <a:p>
            <a:pPr lvl="0" indent="355600" algn="ctr" defTabSz="179388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2200" kern="0" dirty="0" smtClean="0">
                <a:solidFill>
                  <a:srgbClr val="000000"/>
                </a:solidFill>
              </a:rPr>
              <a:t>Автоматическая проверка </a:t>
            </a:r>
            <a:r>
              <a:rPr lang="ru-RU" sz="2200" kern="0" dirty="0">
                <a:solidFill>
                  <a:srgbClr val="000000"/>
                </a:solidFill>
              </a:rPr>
              <a:t>наличия опыта у участника </a:t>
            </a:r>
            <a:r>
              <a:rPr lang="ru-RU" sz="2200" kern="0" dirty="0" smtClean="0">
                <a:solidFill>
                  <a:srgbClr val="000000"/>
                </a:solidFill>
              </a:rPr>
              <a:t>закупки</a:t>
            </a:r>
            <a:r>
              <a:rPr lang="ru-RU" sz="2200" b="1" kern="0" dirty="0" smtClean="0">
                <a:solidFill>
                  <a:srgbClr val="000000"/>
                </a:solidFill>
              </a:rPr>
              <a:t>. </a:t>
            </a:r>
          </a:p>
          <a:p>
            <a:pPr lvl="0" indent="355600" algn="ctr" defTabSz="179388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Борьба с профессиональными жалобщиками. </a:t>
            </a:r>
            <a:r>
              <a:rPr lang="ru-RU" sz="2200" kern="0" dirty="0" smtClean="0">
                <a:solidFill>
                  <a:srgbClr val="000000"/>
                </a:solidFill>
              </a:rPr>
              <a:t>Подать жалобу может только то лицо, которое имеет право на подачу заявки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144601" y="2081399"/>
            <a:ext cx="1384663" cy="252548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92139" y="226407"/>
            <a:ext cx="291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Перспективы от ФАС…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026" y="6230163"/>
            <a:ext cx="377056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Пошлина за подачу жалобы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631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707040" y="2197030"/>
            <a:ext cx="4214740" cy="3507083"/>
            <a:chOff x="174380" y="3814025"/>
            <a:chExt cx="4999732" cy="272386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74380" y="3814025"/>
              <a:ext cx="4296597" cy="2723864"/>
            </a:xfrm>
            <a:prstGeom prst="round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200" b="1" dirty="0">
                  <a:solidFill>
                    <a:schemeClr val="tx1"/>
                  </a:solidFill>
                </a:rPr>
                <a:t>1. Устаревшая и затянутая процедура расторжения контракта </a:t>
              </a:r>
            </a:p>
            <a:p>
              <a:pPr algn="ctr"/>
              <a:r>
                <a:rPr lang="ru-RU" sz="2200" b="1" dirty="0" smtClean="0">
                  <a:solidFill>
                    <a:schemeClr val="tx1"/>
                  </a:solidFill>
                </a:rPr>
                <a:t>2. Отсутствие у предпринимателей возможности </a:t>
              </a:r>
              <a:r>
                <a:rPr lang="ru-RU" sz="2200" b="1" dirty="0">
                  <a:solidFill>
                    <a:schemeClr val="tx1"/>
                  </a:solidFill>
                </a:rPr>
                <a:t>защитить свои права при исполнении </a:t>
              </a:r>
              <a:r>
                <a:rPr lang="ru-RU" sz="2200" b="1" dirty="0" smtClean="0">
                  <a:solidFill>
                    <a:schemeClr val="tx1"/>
                  </a:solidFill>
                </a:rPr>
                <a:t>контракта</a:t>
              </a:r>
              <a:endParaRPr lang="ru-RU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4565004" y="4920895"/>
              <a:ext cx="609108" cy="5101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 useBgFill="1"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37553" y="303708"/>
            <a:ext cx="3650293" cy="5406500"/>
          </a:xfrm>
          <a:prstGeom prst="round2DiagRect">
            <a:avLst>
              <a:gd name="adj1" fmla="val 10122"/>
              <a:gd name="adj2" fmla="val 12408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schemeClr val="tx1"/>
                </a:solidFill>
              </a:rPr>
              <a:t>1. Сокращение сроков одностороннего расторжения контракта.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2. Установление закрытого перечня случаев одностороннего отказа  заказчика от исполнения контракта.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3</a:t>
            </a:r>
            <a:r>
              <a:rPr lang="ru-RU" sz="2200" dirty="0" smtClean="0">
                <a:solidFill>
                  <a:schemeClr val="tx1"/>
                </a:solidFill>
              </a:rPr>
              <a:t>. Установление права исполнителя обжаловать решение заказчика об одностороннем </a:t>
            </a:r>
            <a:r>
              <a:rPr lang="ru-RU" sz="2200" dirty="0">
                <a:solidFill>
                  <a:schemeClr val="tx1"/>
                </a:solidFill>
              </a:rPr>
              <a:t>отказе от исполнения контракта.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Расторжение контракта | по 44 ФЗ и 223 Ф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9" y="88777"/>
            <a:ext cx="3084775" cy="1922446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3539" y="5987018"/>
            <a:ext cx="64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Проведение </a:t>
            </a:r>
            <a:r>
              <a:rPr lang="ru-RU" b="1" dirty="0" err="1" smtClean="0"/>
              <a:t>внепл</a:t>
            </a:r>
            <a:r>
              <a:rPr lang="ru-RU" b="1" dirty="0" smtClean="0"/>
              <a:t>. проверок по РНП в перспективе…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158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708" y="616945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051" y="2307771"/>
            <a:ext cx="8560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ru-RU" sz="3600" b="1" dirty="0" smtClean="0"/>
              <a:t>Специфика осуществления закупок за счет средств государственного оборонного заказа. </a:t>
            </a:r>
          </a:p>
        </p:txBody>
      </p:sp>
    </p:spTree>
    <p:extLst>
      <p:ext uri="{BB962C8B-B14F-4D97-AF65-F5344CB8AC3E}">
        <p14:creationId xmlns:p14="http://schemas.microsoft.com/office/powerpoint/2010/main" val="5509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" y="2109515"/>
            <a:ext cx="8900160" cy="4533900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87" y="351940"/>
            <a:ext cx="1800225" cy="116205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856" y="385277"/>
            <a:ext cx="1695450" cy="1095375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TextBox 5"/>
          <p:cNvSpPr txBox="1"/>
          <p:nvPr/>
        </p:nvSpPr>
        <p:spPr>
          <a:xfrm>
            <a:off x="2327417" y="1148752"/>
            <a:ext cx="18756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Участники </a:t>
            </a:r>
          </a:p>
          <a:p>
            <a:pPr algn="ctr"/>
            <a:r>
              <a:rPr lang="ru-RU" b="1" dirty="0" err="1" smtClean="0"/>
              <a:t>гособоронзаказа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749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2263775"/>
            <a:ext cx="9130937" cy="445770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4" name="TextBox 3"/>
          <p:cNvSpPr txBox="1"/>
          <p:nvPr/>
        </p:nvSpPr>
        <p:spPr>
          <a:xfrm>
            <a:off x="3146027" y="1316916"/>
            <a:ext cx="19710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Этапы ГОЗ</a:t>
            </a:r>
            <a:endParaRPr lang="ru-RU" sz="3200" dirty="0"/>
          </a:p>
        </p:txBody>
      </p:sp>
      <p:pic>
        <p:nvPicPr>
          <p:cNvPr id="1026" name="Picture 2" descr="Гособоронзаказ 2018: концепция раздельного учета по контракта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4" y="16827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9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7" y="2168525"/>
            <a:ext cx="8892404" cy="455295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TextBox 3"/>
          <p:cNvSpPr txBox="1"/>
          <p:nvPr/>
        </p:nvSpPr>
        <p:spPr>
          <a:xfrm>
            <a:off x="2638697" y="1245326"/>
            <a:ext cx="31227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Контракт в рамках ГОЗ</a:t>
            </a:r>
            <a:endParaRPr lang="ru-RU" sz="2400" dirty="0"/>
          </a:p>
        </p:txBody>
      </p:sp>
      <p:pic>
        <p:nvPicPr>
          <p:cNvPr id="2050" name="Picture 2" descr="ГОСУДАРСТВЕННЫЙ ОБОРОННЫЙ ЗАКАЗ в действии: изменения в правово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0951"/>
            <a:ext cx="2438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5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" y="1980404"/>
            <a:ext cx="8586651" cy="199154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074" name="Picture 2" descr="Государственный оборонный заказ – что важно знать? — Контур.Закуп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87" y="79900"/>
            <a:ext cx="2905778" cy="162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37" y="5167312"/>
            <a:ext cx="8586651" cy="13716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076" name="Picture 4" descr="Закупки Минобороны РФ | Как участвовать в закупках для Минобороны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35" y="3892045"/>
            <a:ext cx="1966481" cy="11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2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708" y="616945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115716" name="Picture 4" descr="ÐÐ°ÑÑÐ¸Ð½ÐºÐ¸ Ð¿Ð¾ Ð·Ð°Ð¿ÑÐ¾ÑÑ Ð³Ð¾ÑÐ¾Ð±Ð¾ÑÐ¾Ð½Ð·Ð°ÐºÐ°Ð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439" y="4906690"/>
            <a:ext cx="3518161" cy="19513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1193" y="766403"/>
            <a:ext cx="27686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Запрещаются </a:t>
            </a:r>
            <a:r>
              <a:rPr lang="ru-RU" b="1" dirty="0">
                <a:solidFill>
                  <a:srgbClr val="000000"/>
                </a:solidFill>
              </a:rPr>
              <a:t>действия </a:t>
            </a:r>
            <a:r>
              <a:rPr lang="ru-RU" b="1" dirty="0" smtClean="0">
                <a:solidFill>
                  <a:srgbClr val="000000"/>
                </a:solidFill>
              </a:rPr>
              <a:t>ГИ, И, </a:t>
            </a:r>
            <a:r>
              <a:rPr lang="ru-RU" b="1" dirty="0">
                <a:solidFill>
                  <a:srgbClr val="000000"/>
                </a:solidFill>
              </a:rPr>
              <a:t>влекущие за собой 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необоснованное </a:t>
            </a:r>
            <a:r>
              <a:rPr lang="ru-RU" b="1" dirty="0">
                <a:solidFill>
                  <a:srgbClr val="000000"/>
                </a:solidFill>
              </a:rPr>
              <a:t>завышение цены на продукцию 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 </a:t>
            </a:r>
            <a:r>
              <a:rPr lang="ru-RU" b="1" dirty="0">
                <a:solidFill>
                  <a:srgbClr val="000000"/>
                </a:solidFill>
              </a:rPr>
              <a:t>государственному оборонному заказу, 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неисполнение </a:t>
            </a:r>
            <a:r>
              <a:rPr lang="ru-RU" b="1" dirty="0">
                <a:solidFill>
                  <a:srgbClr val="000000"/>
                </a:solidFill>
              </a:rPr>
              <a:t>или ненадлежащее исполнение 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государственного </a:t>
            </a:r>
            <a:r>
              <a:rPr lang="ru-RU" b="1" dirty="0">
                <a:solidFill>
                  <a:srgbClr val="000000"/>
                </a:solidFill>
              </a:rPr>
              <a:t>контракта, </a:t>
            </a:r>
            <a:r>
              <a:rPr lang="ru-RU" b="1" dirty="0" smtClean="0">
                <a:solidFill>
                  <a:srgbClr val="000000"/>
                </a:solidFill>
              </a:rPr>
              <a:t>контракта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(ч.3 ст.8 ФЗ № 275-ФЗ):</a:t>
            </a:r>
          </a:p>
          <a:p>
            <a:pPr algn="ctr"/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2800" y="416890"/>
            <a:ext cx="4521199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на </a:t>
            </a:r>
            <a:r>
              <a:rPr lang="ru-RU" b="1" dirty="0">
                <a:solidFill>
                  <a:srgbClr val="000000"/>
                </a:solidFill>
              </a:rPr>
              <a:t>использование полученных по государственному контракту, контракту средств на цели, не связанные с выполнением государственного оборонного заказа.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22800" y="2631496"/>
            <a:ext cx="45212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на включение в себестоимость производства (реализации) продукции затрат, не связанных с ее производством (реализацией);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22799" y="4362212"/>
            <a:ext cx="452120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на установление экономически, технологически и (или) иным образом не обоснованной цены на продукцию, поставляемую заказчику или головному исполнителю, исполнителю, превышающей цену, сложившуюся на соответствующем товарном рынке</a:t>
            </a:r>
            <a:endParaRPr 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378200" y="944699"/>
            <a:ext cx="966195" cy="737949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378199" y="2751562"/>
            <a:ext cx="966195" cy="737949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416039" y="4189450"/>
            <a:ext cx="966195" cy="737949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4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3"/>
            <a:ext cx="9144000" cy="3381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88711"/>
            <a:ext cx="9144001" cy="35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713" y="163774"/>
            <a:ext cx="622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Перспективы изменения законодательства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 закупках Федеральный закон от 27.12.2019г. № 449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46" y="1137144"/>
            <a:ext cx="4708478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Упрощение запроса котировок – 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до 3 млн. руб. (не более 10 № СГОЗ);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Прием заявок – 4 дня;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При наличии одной заявки – заключение контракта, при отсутствии новая процедура;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Рассмотрение заявок – 1 рабочий день;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Заключение контракта – 2 рабочих дня;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Общий срок – 7 дней.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757450" y="4817660"/>
            <a:ext cx="3848669" cy="17742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5332" y="2845593"/>
            <a:ext cx="3698544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Развитие электронных магазинов – 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Право на осуществление через 8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существующих электронных площадок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Возможность проводить при цене до 3 млн. руб.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из каталога товаров, работ, услуг…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2 рабочих дня на заключение..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32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71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33850"/>
            <a:ext cx="9144000" cy="2724150"/>
          </a:xfrm>
          <a:prstGeom prst="rect">
            <a:avLst/>
          </a:prstGeom>
        </p:spPr>
      </p:pic>
      <p:pic>
        <p:nvPicPr>
          <p:cNvPr id="4102" name="Picture 6" descr="Морская администрация инициирует повышение штрафов для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84" y="3371850"/>
            <a:ext cx="2126070" cy="7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42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8" y="843141"/>
            <a:ext cx="8564880" cy="1743075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TextBox 3"/>
          <p:cNvSpPr txBox="1"/>
          <p:nvPr/>
        </p:nvSpPr>
        <p:spPr>
          <a:xfrm>
            <a:off x="946207" y="5826502"/>
            <a:ext cx="69248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Ходатайства, пояснения в письменном виде до рассмотрения </a:t>
            </a:r>
          </a:p>
          <a:p>
            <a:pPr algn="ctr"/>
            <a:r>
              <a:rPr lang="ru-RU" dirty="0" smtClean="0"/>
              <a:t>или момент рассмотрения дела по существу</a:t>
            </a:r>
            <a:endParaRPr lang="ru-RU" dirty="0"/>
          </a:p>
        </p:txBody>
      </p:sp>
      <p:pic>
        <p:nvPicPr>
          <p:cNvPr id="5122" name="Picture 2" descr="В новом КоАП РФ могут появиться институты освобождения от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94" y="2930395"/>
            <a:ext cx="3866009" cy="23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42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17566" y="89824"/>
            <a:ext cx="45720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21212"/>
                </a:solidFill>
                <a:latin typeface="Segoe UI" panose="020B0502040204020203" pitchFamily="34" charset="0"/>
              </a:rPr>
              <a:t> </a:t>
            </a:r>
            <a:r>
              <a:rPr lang="ru-RU" b="1" dirty="0" smtClean="0">
                <a:solidFill>
                  <a:srgbClr val="121212"/>
                </a:solidFill>
                <a:latin typeface="Segoe UI" panose="020B0502040204020203" pitchFamily="34" charset="0"/>
              </a:rPr>
              <a:t>МЕНЬШЕ КОНКУРЕНТОВ </a:t>
            </a:r>
            <a:r>
              <a:rPr lang="ru-RU" dirty="0" smtClean="0">
                <a:solidFill>
                  <a:srgbClr val="121212"/>
                </a:solidFill>
                <a:latin typeface="Segoe UI" panose="020B0502040204020203" pitchFamily="34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rgbClr val="121212"/>
                </a:solidFill>
                <a:latin typeface="Segoe UI" panose="020B0502040204020203" pitchFamily="34" charset="0"/>
              </a:rPr>
              <a:t>основной </a:t>
            </a:r>
            <a:r>
              <a:rPr lang="ru-RU" dirty="0">
                <a:solidFill>
                  <a:srgbClr val="121212"/>
                </a:solidFill>
                <a:latin typeface="Segoe UI" panose="020B0502040204020203" pitchFamily="34" charset="0"/>
              </a:rPr>
              <a:t>аргумент «за» участие в ГОЗ. Низкая конкуренция в сравнении с другими закупками обусловлена тем, что у многих поставщиков нет возможности или желания изучать все нюансы, проходить сложные регистрации и т.д. Другие опасаются излишнего внимания государственных органов к своей организации.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565" y="3028156"/>
            <a:ext cx="5264331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21212"/>
                </a:solidFill>
                <a:latin typeface="Segoe UI" panose="020B0502040204020203" pitchFamily="34" charset="0"/>
              </a:rPr>
              <a:t>Внимательнее работать с субисполнителями</a:t>
            </a:r>
            <a:r>
              <a:rPr lang="ru-RU" dirty="0">
                <a:solidFill>
                  <a:srgbClr val="121212"/>
                </a:solidFill>
                <a:latin typeface="Segoe UI" panose="020B0502040204020203" pitchFamily="34" charset="0"/>
              </a:rPr>
              <a:t>  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</a:rPr>
              <a:t>До заключения контракта:</a:t>
            </a:r>
          </a:p>
          <a:p>
            <a:pPr algn="ctr"/>
            <a:r>
              <a:rPr lang="ru-RU" dirty="0" smtClean="0">
                <a:solidFill>
                  <a:srgbClr val="121212"/>
                </a:solidFill>
                <a:latin typeface="Segoe UI" panose="020B0502040204020203" pitchFamily="34" charset="0"/>
              </a:rPr>
              <a:t>- Обязательно </a:t>
            </a:r>
            <a:r>
              <a:rPr lang="ru-RU" dirty="0">
                <a:solidFill>
                  <a:srgbClr val="121212"/>
                </a:solidFill>
                <a:latin typeface="Segoe UI" panose="020B0502040204020203" pitchFamily="34" charset="0"/>
              </a:rPr>
              <a:t>предупредите, что работаете с ними в рамках ГОЗ.</a:t>
            </a:r>
          </a:p>
          <a:p>
            <a:pPr algn="ctr"/>
            <a:r>
              <a:rPr lang="ru-RU" dirty="0" smtClean="0">
                <a:solidFill>
                  <a:srgbClr val="121212"/>
                </a:solidFill>
                <a:latin typeface="Segoe UI" panose="020B0502040204020203" pitchFamily="34" charset="0"/>
              </a:rPr>
              <a:t>- Расскажите </a:t>
            </a:r>
            <a:r>
              <a:rPr lang="ru-RU" dirty="0">
                <a:solidFill>
                  <a:srgbClr val="121212"/>
                </a:solidFill>
                <a:latin typeface="Segoe UI" panose="020B0502040204020203" pitchFamily="34" charset="0"/>
              </a:rPr>
              <a:t>о необходимости заключить договор о банковском сопровождении или открыть спецсчет в казначействе.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Segoe UI" panose="020B0502040204020203" pitchFamily="34" charset="0"/>
              </a:rPr>
              <a:t>Во время исполнения контракта:</a:t>
            </a:r>
          </a:p>
          <a:p>
            <a:pPr algn="ctr"/>
            <a:r>
              <a:rPr lang="ru-RU" dirty="0">
                <a:solidFill>
                  <a:srgbClr val="121212"/>
                </a:solidFill>
                <a:latin typeface="Segoe UI" panose="020B0502040204020203" pitchFamily="34" charset="0"/>
              </a:rPr>
              <a:t> </a:t>
            </a:r>
            <a:r>
              <a:rPr lang="ru-RU" dirty="0" smtClean="0">
                <a:solidFill>
                  <a:srgbClr val="121212"/>
                </a:solidFill>
                <a:latin typeface="Segoe UI" panose="020B0502040204020203" pitchFamily="34" charset="0"/>
              </a:rPr>
              <a:t>- Не</a:t>
            </a:r>
            <a:r>
              <a:rPr lang="ru-RU" dirty="0">
                <a:solidFill>
                  <a:srgbClr val="121212"/>
                </a:solidFill>
                <a:latin typeface="Segoe UI" panose="020B0502040204020203" pitchFamily="34" charset="0"/>
              </a:rPr>
              <a:t> раскрывайте гостайну субподрядчикам, у которых нет лицензии ФСБ.</a:t>
            </a:r>
          </a:p>
          <a:p>
            <a:pPr algn="ctr"/>
            <a:r>
              <a:rPr lang="ru-RU" dirty="0" smtClean="0">
                <a:solidFill>
                  <a:srgbClr val="121212"/>
                </a:solidFill>
                <a:latin typeface="Segoe UI" panose="020B0502040204020203" pitchFamily="34" charset="0"/>
              </a:rPr>
              <a:t>- Будьте </a:t>
            </a:r>
            <a:r>
              <a:rPr lang="ru-RU" dirty="0">
                <a:solidFill>
                  <a:srgbClr val="121212"/>
                </a:solidFill>
                <a:latin typeface="Segoe UI" panose="020B0502040204020203" pitchFamily="34" charset="0"/>
              </a:rPr>
              <a:t>готовы отвечать на </a:t>
            </a:r>
            <a:r>
              <a:rPr lang="ru-RU" dirty="0" smtClean="0">
                <a:solidFill>
                  <a:srgbClr val="121212"/>
                </a:solidFill>
                <a:latin typeface="Segoe UI" panose="020B0502040204020203" pitchFamily="34" charset="0"/>
              </a:rPr>
              <a:t>вопросы, запросы….</a:t>
            </a:r>
            <a:endParaRPr lang="ru-RU" b="0" i="0" dirty="0">
              <a:solidFill>
                <a:srgbClr val="121212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26" name="Picture 2" descr="белый фон человечки круг пальмы HD обои для ноутб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525484"/>
            <a:ext cx="3206023" cy="198555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87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45B57-DF29-4F95-99DD-77A5016CAF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00945"/>
            <a:ext cx="6262255" cy="2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09" y="2542742"/>
            <a:ext cx="2209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554" y="1094509"/>
            <a:ext cx="5672571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3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713" y="163774"/>
            <a:ext cx="622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Перспективы изменения законодательства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 закупках Федеральный закон от 27.12.2019г. № 449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13" y="968991"/>
            <a:ext cx="9039287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Дополнительные полномочия у Федерального казначейства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– в части осуществления контроля закупок для нужд субъектов и муниципальных нужд, финансовое обеспечение которых осуществляется за счет целевых межбюджетных трансфертов из федерального бюджета;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prstClr val="black"/>
                </a:solidFill>
              </a:rPr>
              <a:t>в</a:t>
            </a:r>
            <a:r>
              <a:rPr lang="ru-RU" dirty="0" smtClean="0">
                <a:solidFill>
                  <a:prstClr val="black"/>
                </a:solidFill>
              </a:rPr>
              <a:t>озможность выдачи предписаний и предупреждений (по возмещению ущерба);</a:t>
            </a:r>
            <a:endParaRPr lang="ru-RU" dirty="0">
              <a:solidFill>
                <a:prstClr val="black"/>
              </a:solidFill>
            </a:endParaRPr>
          </a:p>
          <a:p>
            <a:pPr marL="285750" indent="-285750" algn="ctr">
              <a:buFontTx/>
              <a:buChar char="-"/>
            </a:pPr>
            <a:endParaRPr lang="ru-RU" dirty="0" smtClean="0">
              <a:solidFill>
                <a:prstClr val="black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и др.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297" y="3977437"/>
            <a:ext cx="820750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prstClr val="black"/>
                </a:solidFill>
              </a:rPr>
              <a:t>Внедрение универсальной предквалификации, 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prstClr val="black"/>
                </a:solidFill>
              </a:rPr>
              <a:t>в том числе для подачи жалоб 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prstClr val="black"/>
                </a:solidFill>
              </a:rPr>
              <a:t>(для контрактов более 20 млн. руб. – наличие опыта не менее 20%)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801" y="5433020"/>
            <a:ext cx="786111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prstClr val="black"/>
                </a:solidFill>
              </a:rPr>
              <a:t>Подача жалобы в электронной форме через ЕИС, 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однократность жалобы на положения документации, 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запрет на обжалование действия иных участников </a:t>
            </a:r>
          </a:p>
        </p:txBody>
      </p:sp>
    </p:spTree>
    <p:extLst>
      <p:ext uri="{BB962C8B-B14F-4D97-AF65-F5344CB8AC3E}">
        <p14:creationId xmlns:p14="http://schemas.microsoft.com/office/powerpoint/2010/main" val="364432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713" y="1296537"/>
            <a:ext cx="42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Сокращение способов закупок с 11 до 3 (упрощение процедур)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713" y="163774"/>
            <a:ext cx="622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Перспективы изменения законодательства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 закупках Федеральный закон от 27.12.2019г. № 449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446663" y="810105"/>
            <a:ext cx="941695" cy="336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88358" y="2092993"/>
            <a:ext cx="941695" cy="336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2781" y="2524183"/>
            <a:ext cx="431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Единые требования к составу заявок при всех процедурах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76466" y="3375881"/>
            <a:ext cx="941695" cy="336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8019" y="3916949"/>
            <a:ext cx="395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Исключение документации – оставить только извещение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392158" y="4658768"/>
            <a:ext cx="941695" cy="3363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7313" y="5309716"/>
            <a:ext cx="4302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Упрощение процедуры </a:t>
            </a:r>
            <a:r>
              <a:rPr lang="ru-RU" dirty="0" err="1" smtClean="0">
                <a:solidFill>
                  <a:prstClr val="black"/>
                </a:solidFill>
              </a:rPr>
              <a:t>одност</a:t>
            </a:r>
            <a:r>
              <a:rPr lang="ru-RU" dirty="0" smtClean="0">
                <a:solidFill>
                  <a:prstClr val="black"/>
                </a:solidFill>
              </a:rPr>
              <a:t>. отказа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от исполнения контракта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(через ЕИС и ЕРУЗ)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ᐈ Человечек для презентации фото, рисунки 3d человечки |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7" y="3186128"/>
            <a:ext cx="3326878" cy="332687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4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5462" y="1983713"/>
            <a:ext cx="8656321" cy="485532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98-ФЗ:</a:t>
            </a:r>
          </a:p>
          <a:p>
            <a:pPr indent="177800" algn="ctr" defTabSz="925513">
              <a:buAutoNum type="arabicPeriod"/>
            </a:pPr>
            <a:r>
              <a:rPr lang="ru-RU" sz="2200" b="1" dirty="0" smtClean="0">
                <a:cs typeface="Times New Roman" panose="02020603050405020304" pitchFamily="18" charset="0"/>
              </a:rPr>
              <a:t>Пени рассчитывается от цены этапа контракта.</a:t>
            </a:r>
          </a:p>
          <a:p>
            <a:pPr indent="177800" algn="ctr" defTabSz="925513">
              <a:buAutoNum type="arabicPeriod"/>
            </a:pPr>
            <a:r>
              <a:rPr lang="ru-RU" sz="2200" b="1" dirty="0" smtClean="0">
                <a:cs typeface="Times New Roman" panose="02020603050405020304" pitchFamily="18" charset="0"/>
              </a:rPr>
              <a:t>Закупки на основании п.9 ч.1 ст. 93 44-ФЗ в условиях режима повышенной готовности.</a:t>
            </a:r>
          </a:p>
          <a:p>
            <a:pPr indent="177800" algn="ctr" defTabSz="925513">
              <a:buAutoNum type="arabicPeriod"/>
            </a:pPr>
            <a:r>
              <a:rPr lang="ru-RU" sz="2200" b="1" dirty="0" smtClean="0">
                <a:cs typeface="Times New Roman" panose="02020603050405020304" pitchFamily="18" charset="0"/>
              </a:rPr>
              <a:t>Можно не устанавливать требование об обеспечении контракта для закупок среди СМП, за исключением случая когда установлена выплата аванса.</a:t>
            </a:r>
          </a:p>
          <a:p>
            <a:pPr indent="177800" algn="ctr" defTabSz="925513">
              <a:buAutoNum type="arabicPeriod"/>
            </a:pPr>
            <a:r>
              <a:rPr lang="ru-RU" sz="2200" b="1" dirty="0" smtClean="0">
                <a:cs typeface="Times New Roman" panose="02020603050405020304" pitchFamily="18" charset="0"/>
              </a:rPr>
              <a:t>Возможность изменения цены/срока контракта из-за распространения коронавируса и в иных случаях, установленных Правительством Российской Федерации.</a:t>
            </a:r>
          </a:p>
          <a:p>
            <a:pPr indent="177800" algn="ctr" defTabSz="925513">
              <a:buAutoNum type="arabicPeriod"/>
            </a:pPr>
            <a:r>
              <a:rPr lang="ru-RU" sz="2200" b="1" dirty="0" smtClean="0">
                <a:cs typeface="Times New Roman" panose="02020603050405020304" pitchFamily="18" charset="0"/>
              </a:rPr>
              <a:t>Правительство </a:t>
            </a:r>
            <a:r>
              <a:rPr lang="ru-RU" sz="2200" b="1" dirty="0">
                <a:cs typeface="Times New Roman" panose="02020603050405020304" pitchFamily="18" charset="0"/>
              </a:rPr>
              <a:t>Российской Федерации определяет </a:t>
            </a:r>
            <a:r>
              <a:rPr lang="ru-RU" sz="2200" b="1" dirty="0" smtClean="0">
                <a:cs typeface="Times New Roman" panose="02020603050405020304" pitchFamily="18" charset="0"/>
              </a:rPr>
              <a:t>иные случае осуществления закупок у единственного поставщика.</a:t>
            </a:r>
            <a:endParaRPr lang="ru-RU" sz="2200" b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8980" y="-78390"/>
            <a:ext cx="50858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</a:rPr>
              <a:t>ФЕДЕРАЛЬНЫЙ ЗАКОН</a:t>
            </a:r>
          </a:p>
          <a:p>
            <a:pPr algn="ctr"/>
            <a:r>
              <a:rPr lang="ru-RU" sz="1600" b="1" dirty="0">
                <a:solidFill>
                  <a:srgbClr val="333333"/>
                </a:solidFill>
              </a:rPr>
              <a:t> </a:t>
            </a:r>
          </a:p>
          <a:p>
            <a:pPr algn="ctr"/>
            <a:r>
              <a:rPr lang="ru-RU" sz="1600" b="1" dirty="0">
                <a:solidFill>
                  <a:srgbClr val="333333"/>
                </a:solidFill>
              </a:rPr>
              <a:t>О ВНЕСЕНИИ ИЗМЕНЕНИЙ</a:t>
            </a:r>
          </a:p>
          <a:p>
            <a:pPr algn="ctr"/>
            <a:r>
              <a:rPr lang="ru-RU" sz="1600" b="1" dirty="0">
                <a:solidFill>
                  <a:srgbClr val="333333"/>
                </a:solidFill>
              </a:rPr>
              <a:t>В ОТДЕЛЬНЫЕ ЗАКОНОДАТЕЛЬНЫЕ АКТЫ РОССИЙСКОЙ ФЕДЕРАЦИИ</a:t>
            </a:r>
          </a:p>
          <a:p>
            <a:pPr algn="ctr"/>
            <a:r>
              <a:rPr lang="ru-RU" sz="1600" b="1" dirty="0">
                <a:solidFill>
                  <a:srgbClr val="333333"/>
                </a:solidFill>
              </a:rPr>
              <a:t>ПО ВОПРОСАМ ПРЕДУПРЕЖДЕНИЯ И ЛИКВИДАЦИИ</a:t>
            </a:r>
          </a:p>
          <a:p>
            <a:pPr algn="ctr"/>
            <a:r>
              <a:rPr lang="ru-RU" sz="1600" b="1" dirty="0">
                <a:solidFill>
                  <a:srgbClr val="333333"/>
                </a:solidFill>
              </a:rPr>
              <a:t>ЧРЕЗВЫЧАЙНЫХ СИТУАЦИЙ</a:t>
            </a:r>
          </a:p>
        </p:txBody>
      </p:sp>
      <p:pic>
        <p:nvPicPr>
          <p:cNvPr id="2050" name="Picture 2" descr="Стоп ковид-19 знак &amp; символ.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" y="271385"/>
            <a:ext cx="1278980" cy="121778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77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2682396"/>
            <a:ext cx="9065623" cy="403907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3050" algn="ctr">
              <a:buAutoNum type="arabicPeriod"/>
            </a:pPr>
            <a:r>
              <a:rPr lang="ru-RU" sz="2200" b="1" dirty="0" smtClean="0"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cs typeface="Times New Roman" panose="02020603050405020304" pitchFamily="18" charset="0"/>
              </a:rPr>
              <a:t>рамках закупок по </a:t>
            </a:r>
            <a:r>
              <a:rPr lang="ru-RU" sz="2200" b="1" dirty="0" smtClean="0">
                <a:cs typeface="Times New Roman" panose="02020603050405020304" pitchFamily="18" charset="0"/>
              </a:rPr>
              <a:t>44-ФЗ </a:t>
            </a:r>
            <a:r>
              <a:rPr lang="ru-RU" sz="2200" b="1" dirty="0">
                <a:cs typeface="Times New Roman" panose="02020603050405020304" pitchFamily="18" charset="0"/>
              </a:rPr>
              <a:t>сроки, исчисляемые в рабочих днях будут считаться в календарных (за исключением субботы и воскресения</a:t>
            </a:r>
            <a:r>
              <a:rPr lang="ru-RU" sz="2200" b="1" dirty="0" smtClean="0">
                <a:cs typeface="Times New Roman" panose="02020603050405020304" pitchFamily="18" charset="0"/>
              </a:rPr>
              <a:t>).</a:t>
            </a:r>
          </a:p>
          <a:p>
            <a:pPr indent="273050" algn="ctr">
              <a:buAutoNum type="arabicPeriod"/>
            </a:pPr>
            <a:r>
              <a:rPr lang="ru-RU" sz="2200" b="1" dirty="0" smtClean="0">
                <a:cs typeface="Times New Roman" panose="02020603050405020304" pitchFamily="18" charset="0"/>
              </a:rPr>
              <a:t>Проведение аукционов, которые содержат ПСД переносить не нужно.</a:t>
            </a:r>
            <a:endParaRPr lang="ru-RU" sz="2200" b="1" dirty="0">
              <a:cs typeface="Times New Roman" panose="02020603050405020304" pitchFamily="18" charset="0"/>
            </a:endParaRPr>
          </a:p>
          <a:p>
            <a:pPr indent="273050" algn="ctr">
              <a:buAutoNum type="arabicPeriod"/>
            </a:pPr>
            <a:r>
              <a:rPr lang="ru-RU" sz="2200" b="1" dirty="0" smtClean="0">
                <a:cs typeface="Times New Roman" panose="02020603050405020304" pitchFamily="18" charset="0"/>
              </a:rPr>
              <a:t>Рассматривать заявки можно дистанционно, с составлением электронного протокола.</a:t>
            </a:r>
          </a:p>
          <a:p>
            <a:pPr indent="273050" algn="ctr">
              <a:buAutoNum type="arabicPeriod"/>
            </a:pPr>
            <a:r>
              <a:rPr lang="ru-RU" sz="2200" b="1" dirty="0" smtClean="0">
                <a:cs typeface="Times New Roman" panose="02020603050405020304" pitchFamily="18" charset="0"/>
              </a:rPr>
              <a:t>При заключении контракта заказчик вправе увеличить </a:t>
            </a:r>
            <a:r>
              <a:rPr lang="ru-RU" sz="2200" b="1" dirty="0">
                <a:cs typeface="Times New Roman" panose="02020603050405020304" pitchFamily="18" charset="0"/>
              </a:rPr>
              <a:t>срок исполнения обязательств </a:t>
            </a:r>
            <a:r>
              <a:rPr lang="ru-RU" sz="2200" b="1" dirty="0" smtClean="0">
                <a:cs typeface="Times New Roman" panose="02020603050405020304" pitchFamily="18" charset="0"/>
              </a:rPr>
              <a:t>по контракту на </a:t>
            </a:r>
            <a:r>
              <a:rPr lang="ru-RU" sz="2200" b="1" dirty="0">
                <a:cs typeface="Times New Roman" panose="02020603050405020304" pitchFamily="18" charset="0"/>
              </a:rPr>
              <a:t>срок, установленный как нерабочие </a:t>
            </a:r>
            <a:r>
              <a:rPr lang="ru-RU" sz="2200" b="1" dirty="0" smtClean="0">
                <a:cs typeface="Times New Roman" panose="02020603050405020304" pitchFamily="18" charset="0"/>
              </a:rPr>
              <a:t>дни.</a:t>
            </a:r>
            <a:endParaRPr lang="ru-RU" sz="2200" b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16" y="1800517"/>
            <a:ext cx="4533900" cy="847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542" y="22366"/>
            <a:ext cx="3121887" cy="1743997"/>
          </a:xfrm>
          <a:prstGeom prst="rect">
            <a:avLst/>
          </a:prstGeom>
        </p:spPr>
      </p:pic>
      <p:pic>
        <p:nvPicPr>
          <p:cNvPr id="1030" name="Picture 6" descr="В России выявили ещё 440 случаев Covid-19, всего заболевших – 27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" y="272114"/>
            <a:ext cx="2213156" cy="12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9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052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Федеральный закон от 24 апреля 2020 г. № 124-ФЗ “О внесении изменений в отдельные законодательные акты Российской Федерации по вопросам обеспечения устойчивого развития экономики в условиях ухудшения ситуации в связи с распространением новой коронавирусной инфекции”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316480" y="1624149"/>
            <a:ext cx="966651" cy="2525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6864" y="2023043"/>
            <a:ext cx="5010679" cy="129492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Сумма контракта по малым закупкам увеличена до 600 тыс. руб.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 Размер таких закупок от общего объема закупок увеличен до 10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%.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388877" y="3464313"/>
            <a:ext cx="966651" cy="2525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0344" y="3771350"/>
            <a:ext cx="5017199" cy="137935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tabLst>
                <a:tab pos="533400" algn="l"/>
              </a:tabLst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Комиссия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заказчика обязана проверять участников закупки на факт привлечения к административной ответственности по ст. 19.28 КоАП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(реестр ген.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рок.)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01939" y="5211083"/>
            <a:ext cx="966651" cy="2525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0344" y="5612795"/>
            <a:ext cx="5017199" cy="76484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исполнения контракта с 0,5% до 30%.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1197" y="2053523"/>
            <a:ext cx="3265717" cy="123396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tabLst>
                <a:tab pos="533400" algn="l"/>
              </a:tabLst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Возможность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изменения размера аванса по контракту из-за распространения </a:t>
            </a:r>
            <a:r>
              <a:rPr lang="ru-RU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коронавируса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415381" y="2368731"/>
            <a:ext cx="337978" cy="4615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09966" y="3674097"/>
            <a:ext cx="3265715" cy="157385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tabLst>
                <a:tab pos="533400" algn="l"/>
              </a:tabLst>
            </a:pP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Требование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об обеспечении гарантийных обязательств право заказчика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415382" y="4230248"/>
            <a:ext cx="337978" cy="4615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2" descr="Куряне жертвуют в Фонд борьбы с коронавирусом » 46ТВ Курско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COVID-19 Coronavirus Rubber Stamp Vector - Buy this stock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91" y="5463631"/>
            <a:ext cx="2082528" cy="12495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5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151342" y="191589"/>
            <a:ext cx="8859493" cy="5808617"/>
            <a:chOff x="151342" y="658895"/>
            <a:chExt cx="11892597" cy="48156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51342" y="658895"/>
              <a:ext cx="11892597" cy="932838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i="1" dirty="0">
                  <a:cs typeface="Times New Roman" panose="02020603050405020304" pitchFamily="18" charset="0"/>
                </a:rPr>
                <a:t>Проект постановления </a:t>
              </a:r>
              <a:r>
                <a:rPr lang="ru-RU" b="1" i="1" dirty="0" smtClean="0">
                  <a:cs typeface="Times New Roman" panose="02020603050405020304" pitchFamily="18" charset="0"/>
                </a:rPr>
                <a:t>Правительства РФ «Об </a:t>
              </a:r>
              <a:r>
                <a:rPr lang="ru-RU" b="1" i="1" dirty="0">
                  <a:cs typeface="Times New Roman" panose="02020603050405020304" pitchFamily="18" charset="0"/>
                </a:rPr>
                <a:t>установлении иных случаев осуществления закупок товаров, работ, </a:t>
              </a:r>
              <a:r>
                <a:rPr lang="ru-RU" b="1" i="1" dirty="0" smtClean="0">
                  <a:cs typeface="Times New Roman" panose="02020603050405020304" pitchFamily="18" charset="0"/>
                </a:rPr>
                <a:t>услуг для </a:t>
              </a:r>
              <a:r>
                <a:rPr lang="ru-RU" b="1" i="1" dirty="0">
                  <a:cs typeface="Times New Roman" panose="02020603050405020304" pitchFamily="18" charset="0"/>
                </a:rPr>
                <a:t>государственных и (или) муниципальных нужд у единственного поставщика (подрядчика, исполнителя) и порядка их осуществления</a:t>
              </a:r>
              <a:r>
                <a:rPr lang="ru-RU" b="1" i="1" dirty="0" smtClean="0">
                  <a:cs typeface="Times New Roman" panose="02020603050405020304" pitchFamily="18" charset="0"/>
                </a:rPr>
                <a:t>»: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460375" y="1591733"/>
              <a:ext cx="11583564" cy="3882782"/>
              <a:chOff x="460375" y="1591733"/>
              <a:chExt cx="11583564" cy="3882782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176867" y="3772829"/>
                <a:ext cx="10867072" cy="589226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4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Закупка у единственного поставщика за счет средств резервного фонда Правительства РФ резервных фондов высших исполнительных органов государственной власти субъектов РФ.</a:t>
                </a:r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460375" y="1591733"/>
                <a:ext cx="11583564" cy="3882782"/>
                <a:chOff x="460375" y="1591733"/>
                <a:chExt cx="11583564" cy="3882782"/>
              </a:xfrm>
            </p:grpSpPr>
            <p:sp>
              <p:nvSpPr>
                <p:cNvPr id="17" name="Скругленный прямоугольник 16"/>
                <p:cNvSpPr/>
                <p:nvPr/>
              </p:nvSpPr>
              <p:spPr>
                <a:xfrm>
                  <a:off x="1176867" y="4589832"/>
                  <a:ext cx="10867072" cy="767902"/>
                </a:xfrm>
                <a:prstGeom prst="roundRect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14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Закупка у единственного поставщика, определенного поручением Председателя Правительства РФ во исполнение решений Координационного совета при Правительстве Российской Федерации по борьбе с </a:t>
                  </a:r>
                  <a:r>
                    <a:rPr lang="ru-RU" sz="1400" b="1" dirty="0" err="1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коронавирусом</a:t>
                  </a:r>
                  <a:r>
                    <a:rPr lang="ru-RU" sz="14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, Планом первоочередных мероприятий (действий) по обеспечению устойчивого развития экономики в условиях </a:t>
                  </a:r>
                  <a:r>
                    <a:rPr lang="ru-RU" sz="1400" b="1" dirty="0" err="1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коронавируса</a:t>
                  </a:r>
                  <a:r>
                    <a:rPr lang="ru-RU" sz="14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1130811" y="2587175"/>
                  <a:ext cx="10867073" cy="1066578"/>
                </a:xfrm>
                <a:prstGeom prst="roundRect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14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Осуществление конкретной закупки у единственного поставщика, определенной протоколом заседания Правительства РФ, протоколами координационных и совещательных органов под председательством Председателя Правительства РФ, Планом первоочередных мероприятий (действий) по обеспечению устойчивого развития экономики в условиях </a:t>
                  </a:r>
                  <a:r>
                    <a:rPr lang="ru-RU" sz="1400" b="1" dirty="0" err="1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коронавируса</a:t>
                  </a:r>
                  <a:r>
                    <a:rPr lang="ru-RU" sz="14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176866" y="1689300"/>
                  <a:ext cx="10867073" cy="810722"/>
                </a:xfrm>
                <a:prstGeom prst="roundRect">
                  <a:avLst/>
                </a:prstGeom>
                <a:noFill/>
                <a:ln w="381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14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Закупка у единственного поставщика, определенного протоколом заседания Правительства РФ, протоколами координационных и совещательных органов под председательством Председателя Правительства РФ, Планом первоочередных мероприятий (действий) по обеспечению устойчивого развития экономики в условиях </a:t>
                  </a:r>
                  <a:r>
                    <a:rPr lang="ru-RU" sz="1400" b="1" dirty="0" err="1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коронавируса</a:t>
                  </a:r>
                  <a:r>
                    <a:rPr lang="ru-RU" sz="1400" b="1" dirty="0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460375" y="1591733"/>
                  <a:ext cx="123824" cy="380153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Стрелка вправо 20"/>
                <p:cNvSpPr/>
                <p:nvPr/>
              </p:nvSpPr>
              <p:spPr>
                <a:xfrm>
                  <a:off x="584199" y="5153838"/>
                  <a:ext cx="422787" cy="320677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Стрелка вправо 21"/>
                <p:cNvSpPr/>
                <p:nvPr/>
              </p:nvSpPr>
              <p:spPr>
                <a:xfrm>
                  <a:off x="584199" y="4201947"/>
                  <a:ext cx="422787" cy="306689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Стрелка вправо 22"/>
                <p:cNvSpPr/>
                <p:nvPr/>
              </p:nvSpPr>
              <p:spPr>
                <a:xfrm>
                  <a:off x="584199" y="3343668"/>
                  <a:ext cx="422787" cy="297664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Стрелка вправо 23"/>
                <p:cNvSpPr/>
                <p:nvPr/>
              </p:nvSpPr>
              <p:spPr>
                <a:xfrm>
                  <a:off x="584199" y="2072564"/>
                  <a:ext cx="422787" cy="275401"/>
                </a:xfrm>
                <a:prstGeom prst="rightArrow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25" name="Прямоугольник 24"/>
          <p:cNvSpPr/>
          <p:nvPr/>
        </p:nvSpPr>
        <p:spPr>
          <a:xfrm>
            <a:off x="119213" y="6056820"/>
            <a:ext cx="8923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! </a:t>
            </a:r>
            <a:r>
              <a:rPr lang="ru-RU" b="1" dirty="0"/>
              <a:t>Вступление в силу нового порядка осуществления запросов котировок и малых закупок перенесено на 1 октября 2020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3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E8783-CA70-45F2-B95A-8705F668C6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" name="Группа 2"/>
          <p:cNvGrpSpPr/>
          <p:nvPr/>
        </p:nvGrpSpPr>
        <p:grpSpPr>
          <a:xfrm>
            <a:off x="147249" y="226423"/>
            <a:ext cx="8996751" cy="6302962"/>
            <a:chOff x="147248" y="723109"/>
            <a:chExt cx="12204276" cy="580627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83989" y="1501902"/>
              <a:ext cx="4002769" cy="2142559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Aft>
                  <a:spcPts val="0"/>
                </a:spcAft>
                <a:tabLst>
                  <a:tab pos="533400" algn="l"/>
                </a:tabLst>
              </a:pPr>
              <a:r>
                <a:rPr lang="ru-RU" sz="2400" b="1" dirty="0" smtClean="0">
                  <a:solidFill>
                    <a:schemeClr val="tx1"/>
                  </a:solidFill>
                </a:rPr>
                <a:t>Установление заказчиками </a:t>
              </a:r>
              <a:r>
                <a:rPr lang="ru-RU" sz="2400" b="1" dirty="0">
                  <a:solidFill>
                    <a:schemeClr val="tx1"/>
                  </a:solidFill>
                </a:rPr>
                <a:t>в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документации о торгах «</a:t>
              </a:r>
              <a:r>
                <a:rPr lang="ru-RU" sz="2400" b="1" dirty="0">
                  <a:solidFill>
                    <a:schemeClr val="tx1"/>
                  </a:solidFill>
                </a:rPr>
                <a:t>ловушек» для формального отклонения 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участников</a:t>
              </a:r>
              <a:endParaRPr lang="ru-RU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6786554" y="743509"/>
              <a:ext cx="3214112" cy="483808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/>
                <a:t>Предложения</a:t>
              </a:r>
              <a:endParaRPr lang="ru-RU" sz="2400" b="1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12483" y="723109"/>
              <a:ext cx="2472301" cy="506815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/>
                <a:t>Проблемы</a:t>
              </a:r>
              <a:endParaRPr lang="ru-RU" sz="2400" b="1" dirty="0"/>
            </a:p>
          </p:txBody>
        </p:sp>
        <p:sp>
          <p:nvSpPr>
            <p:cNvPr id="7" name="Скругленный прямоугольник 12">
              <a:extLst>
                <a:ext uri="{FF2B5EF4-FFF2-40B4-BE49-F238E27FC236}">
                  <a16:creationId xmlns:a16="http://schemas.microsoft.com/office/drawing/2014/main" xmlns="" id="{5B3AC34B-2618-4E47-8411-1794FA3449FF}"/>
                </a:ext>
              </a:extLst>
            </p:cNvPr>
            <p:cNvSpPr/>
            <p:nvPr/>
          </p:nvSpPr>
          <p:spPr>
            <a:xfrm>
              <a:off x="4920895" y="1429506"/>
              <a:ext cx="7430629" cy="2295358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tx1"/>
                  </a:solidFill>
                </a:rPr>
                <a:t>Установление только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согласия (</a:t>
              </a:r>
              <a:r>
                <a:rPr lang="ru-RU" sz="2000" b="1" dirty="0">
                  <a:solidFill>
                    <a:schemeClr val="tx1"/>
                  </a:solidFill>
                </a:rPr>
                <a:t>по аналогии с закупками строительных работ) от участника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на работы (услуги) при которых поставляются товары, и при поставке </a:t>
              </a:r>
              <a:r>
                <a:rPr lang="ru-RU" sz="2000" b="1" dirty="0">
                  <a:solidFill>
                    <a:schemeClr val="tx1"/>
                  </a:solidFill>
                </a:rPr>
                <a:t>товаров – ограниченный перечень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характеристик на закупку </a:t>
              </a:r>
              <a:r>
                <a:rPr lang="ru-RU" sz="2000" b="1" dirty="0">
                  <a:solidFill>
                    <a:schemeClr val="tx1"/>
                  </a:solidFill>
                </a:rPr>
                <a:t>(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например, не более 5</a:t>
              </a:r>
              <a:r>
                <a:rPr lang="ru-RU" sz="2000" b="1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xmlns="" id="{1FFDFD7F-D47B-43BC-973E-50B52E6AD0EE}"/>
                </a:ext>
              </a:extLst>
            </p:cNvPr>
            <p:cNvSpPr/>
            <p:nvPr/>
          </p:nvSpPr>
          <p:spPr>
            <a:xfrm>
              <a:off x="4958366" y="3845645"/>
              <a:ext cx="7011512" cy="1387545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tabLst>
                  <a:tab pos="400050" algn="l"/>
                </a:tabLst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Проведение аукциона через 2 часа после окончания срока подачи заявок для всех видов закупок товаров, работ, услуг</a:t>
              </a:r>
            </a:p>
            <a:p>
              <a:pPr algn="ctr">
                <a:lnSpc>
                  <a:spcPct val="85000"/>
                </a:lnSpc>
                <a:tabLst>
                  <a:tab pos="400050" algn="l"/>
                </a:tabLst>
                <a:defRPr/>
              </a:pPr>
              <a:endParaRPr lang="ru-RU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4297574" y="2172013"/>
              <a:ext cx="394372" cy="4326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12">
              <a:extLst>
                <a:ext uri="{FF2B5EF4-FFF2-40B4-BE49-F238E27FC236}">
                  <a16:creationId xmlns:a16="http://schemas.microsoft.com/office/drawing/2014/main" xmlns="" id="{45F081B8-74FF-4313-92F6-E019C479A52B}"/>
                </a:ext>
              </a:extLst>
            </p:cNvPr>
            <p:cNvSpPr/>
            <p:nvPr/>
          </p:nvSpPr>
          <p:spPr>
            <a:xfrm>
              <a:off x="147248" y="5233190"/>
              <a:ext cx="4002770" cy="1108273"/>
            </a:xfrm>
            <a:prstGeom prst="roundRect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tabLst>
                  <a:tab pos="400050" algn="l"/>
                </a:tabLst>
                <a:defRPr/>
              </a:pPr>
              <a:r>
                <a:rPr lang="ru-RU" sz="2400" b="1" dirty="0" smtClean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«Цикличность» </a:t>
              </a:r>
              <a:r>
                <a:rPr lang="ru-RU" sz="24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проведения </a:t>
              </a:r>
              <a:r>
                <a:rPr lang="ru-RU" sz="2400" b="1" dirty="0" smtClean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закупки</a:t>
              </a:r>
              <a:endParaRPr lang="ru-RU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4346961" y="4185928"/>
              <a:ext cx="422787" cy="4326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83989" y="4040485"/>
              <a:ext cx="4002769" cy="716456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Aft>
                  <a:spcPts val="0"/>
                </a:spcAft>
                <a:tabLst>
                  <a:tab pos="533400" algn="l"/>
                </a:tabLst>
              </a:pPr>
              <a:r>
                <a:rPr lang="ru-RU" sz="2400" b="1" dirty="0" smtClean="0">
                  <a:solidFill>
                    <a:schemeClr val="tx1"/>
                  </a:solidFill>
                </a:rPr>
                <a:t>Сговор на торгах</a:t>
              </a:r>
              <a:endParaRPr lang="ru-RU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xmlns="" id="{1FFDFD7F-D47B-43BC-973E-50B52E6AD0EE}"/>
                </a:ext>
              </a:extLst>
            </p:cNvPr>
            <p:cNvSpPr/>
            <p:nvPr/>
          </p:nvSpPr>
          <p:spPr>
            <a:xfrm>
              <a:off x="4966689" y="5355199"/>
              <a:ext cx="7011512" cy="1174186"/>
            </a:xfrm>
            <a:prstGeom prst="round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  <a:tabLst>
                  <a:tab pos="400050" algn="l"/>
                </a:tabLst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Исключение </a:t>
              </a:r>
              <a:r>
                <a:rPr lang="ru-RU" sz="20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цикличности проведения </a:t>
              </a:r>
              <a:r>
                <a:rPr lang="ru-RU" sz="20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закупок (через согласование ФАС)</a:t>
              </a:r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4346960" y="5763090"/>
              <a:ext cx="422787" cy="4326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99029" y="248568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ФАС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14307</TotalTime>
  <Words>1106</Words>
  <Application>Microsoft Office PowerPoint</Application>
  <PresentationFormat>Экран (4:3)</PresentationFormat>
  <Paragraphs>156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Calibri</vt:lpstr>
      <vt:lpstr>Segoe UI</vt:lpstr>
      <vt:lpstr>Tahoma</vt:lpstr>
      <vt:lpstr>Times New Roman</vt:lpstr>
      <vt:lpstr>Office Theme</vt:lpstr>
      <vt:lpstr>1_Office Theme</vt:lpstr>
      <vt:lpstr>2_Office Theme</vt:lpstr>
      <vt:lpstr>3_Office Theme</vt:lpstr>
      <vt:lpstr>4_Office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FAS Russia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Elena Elena Nagaychuk</dc:creator>
  <cp:lastModifiedBy>Дмитрий Валерьевич Сухоплюев</cp:lastModifiedBy>
  <cp:revision>1165</cp:revision>
  <dcterms:created xsi:type="dcterms:W3CDTF">2011-08-31T07:35:34Z</dcterms:created>
  <dcterms:modified xsi:type="dcterms:W3CDTF">2020-05-15T02:02:23Z</dcterms:modified>
</cp:coreProperties>
</file>