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6"/>
  </p:notesMasterIdLst>
  <p:sldIdLst>
    <p:sldId id="257" r:id="rId3"/>
    <p:sldId id="286" r:id="rId4"/>
    <p:sldId id="273" r:id="rId5"/>
    <p:sldId id="274" r:id="rId6"/>
    <p:sldId id="285" r:id="rId7"/>
    <p:sldId id="278" r:id="rId8"/>
    <p:sldId id="287" r:id="rId9"/>
    <p:sldId id="288" r:id="rId10"/>
    <p:sldId id="289" r:id="rId11"/>
    <p:sldId id="290" r:id="rId12"/>
    <p:sldId id="291" r:id="rId13"/>
    <p:sldId id="292" r:id="rId14"/>
    <p:sldId id="284" r:id="rId15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FFFF"/>
    <a:srgbClr val="F4AAE4"/>
    <a:srgbClr val="CC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0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5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rgbClr val="00B0F0">
                <a:alpha val="50000"/>
              </a:srgbClr>
            </a:solidFill>
          </c:spPr>
          <c:dLbls>
            <c:txPr>
              <a:bodyPr/>
              <a:lstStyle/>
              <a:p>
                <a:pPr>
                  <a:defRPr baseline="0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outEnd"/>
            <c:showLegendKey val="1"/>
            <c:showVal val="1"/>
          </c:dLbls>
          <c:cat>
            <c:strRef>
              <c:f>Лист1!$A$2:$A$5</c:f>
              <c:strCache>
                <c:ptCount val="4"/>
                <c:pt idx="0">
                  <c:v>Вынесено постановлений</c:v>
                </c:pt>
                <c:pt idx="1">
                  <c:v>Выдано предписаний</c:v>
                </c:pt>
                <c:pt idx="2">
                  <c:v>Проведено проверок</c:v>
                </c:pt>
                <c:pt idx="3">
                  <c:v>Рассмотрено жалоб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162</c:v>
                </c:pt>
                <c:pt idx="1">
                  <c:v>382</c:v>
                </c:pt>
                <c:pt idx="2">
                  <c:v>92</c:v>
                </c:pt>
                <c:pt idx="3">
                  <c:v>1158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FF0000">
                <a:alpha val="50000"/>
              </a:srgbClr>
            </a:solidFill>
          </c:spPr>
          <c:dLbls>
            <c:txPr>
              <a:bodyPr/>
              <a:lstStyle/>
              <a:p>
                <a:pPr>
                  <a:defRPr baseline="0">
                    <a:solidFill>
                      <a:srgbClr val="C00000"/>
                    </a:solidFill>
                  </a:defRPr>
                </a:pPr>
                <a:endParaRPr lang="ru-RU"/>
              </a:p>
            </c:txPr>
            <c:dLblPos val="outEnd"/>
            <c:showLegendKey val="1"/>
            <c:showVal val="1"/>
            <c:separator>; </c:separator>
          </c:dLbls>
          <c:cat>
            <c:strRef>
              <c:f>Лист1!$A$2:$A$5</c:f>
              <c:strCache>
                <c:ptCount val="4"/>
                <c:pt idx="0">
                  <c:v>Вынесено постановлений</c:v>
                </c:pt>
                <c:pt idx="1">
                  <c:v>Выдано предписаний</c:v>
                </c:pt>
                <c:pt idx="2">
                  <c:v>Проведено проверок</c:v>
                </c:pt>
                <c:pt idx="3">
                  <c:v>Рассмотрено жалоб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247</c:v>
                </c:pt>
                <c:pt idx="1">
                  <c:v>263</c:v>
                </c:pt>
                <c:pt idx="2">
                  <c:v>94</c:v>
                </c:pt>
                <c:pt idx="3">
                  <c:v>1049</c:v>
                </c:pt>
              </c:numCache>
            </c:numRef>
          </c:val>
        </c:ser>
        <c:overlap val="-20"/>
        <c:axId val="44327296"/>
        <c:axId val="44328832"/>
      </c:barChart>
      <c:catAx>
        <c:axId val="44327296"/>
        <c:scaling>
          <c:orientation val="minMax"/>
        </c:scaling>
        <c:axPos val="l"/>
        <c:tickLblPos val="nextTo"/>
        <c:crossAx val="44328832"/>
        <c:crosses val="autoZero"/>
        <c:auto val="1"/>
        <c:lblAlgn val="ctr"/>
        <c:lblOffset val="100"/>
      </c:catAx>
      <c:valAx>
        <c:axId val="44328832"/>
        <c:scaling>
          <c:orientation val="minMax"/>
        </c:scaling>
        <c:axPos val="b"/>
        <c:majorGridlines/>
        <c:numFmt formatCode="General" sourceLinked="1"/>
        <c:tickLblPos val="nextTo"/>
        <c:crossAx val="44327296"/>
        <c:crosses val="autoZero"/>
        <c:crossBetween val="between"/>
      </c:valAx>
    </c:plotArea>
    <c:legend>
      <c:legendPos val="t"/>
      <c:layout/>
    </c:legend>
    <c:plotVisOnly val="1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F690E8-DE92-446A-92D4-BE04EEC0981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FEF400-F1FE-41FE-AE77-F2F981AE6FFC}">
      <dgm:prSet phldrT="[Текст]"/>
      <dgm:spPr>
        <a:solidFill>
          <a:srgbClr val="00B0F0"/>
        </a:solidFill>
      </dgm:spPr>
      <dgm:t>
        <a:bodyPr/>
        <a:lstStyle/>
        <a:p>
          <a:r>
            <a:rPr lang="ru-RU" dirty="0" smtClean="0"/>
            <a:t>А</a:t>
          </a:r>
          <a:endParaRPr lang="ru-RU" dirty="0"/>
        </a:p>
      </dgm:t>
    </dgm:pt>
    <dgm:pt modelId="{5C4DC941-2915-444F-A2C2-50EBD4FC48E5}" type="parTrans" cxnId="{74CBDFE0-0CC6-492A-AF0E-8438660E68D2}">
      <dgm:prSet/>
      <dgm:spPr/>
      <dgm:t>
        <a:bodyPr/>
        <a:lstStyle/>
        <a:p>
          <a:endParaRPr lang="ru-RU"/>
        </a:p>
      </dgm:t>
    </dgm:pt>
    <dgm:pt modelId="{BCB0F2E2-6C66-4107-ADB6-0F9573415A4E}" type="sibTrans" cxnId="{74CBDFE0-0CC6-492A-AF0E-8438660E68D2}">
      <dgm:prSet/>
      <dgm:spPr/>
      <dgm:t>
        <a:bodyPr/>
        <a:lstStyle/>
        <a:p>
          <a:endParaRPr lang="ru-RU"/>
        </a:p>
      </dgm:t>
    </dgm:pt>
    <dgm:pt modelId="{16561A55-61B3-49AA-8469-3BB98BFAB4BD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FF0000"/>
              </a:solidFill>
            </a:rPr>
            <a:t>Товары как правило должны соответствовать ТР, ГОСТ и ИНД. Требования к товарам должны быть изложены в соответствии с терминологией ТР, ГОСТ и ИНД. В противном случае должно быть обоснование. </a:t>
          </a:r>
          <a:r>
            <a:rPr lang="ru-RU" sz="1600" dirty="0" smtClean="0">
              <a:solidFill>
                <a:srgbClr val="002060"/>
              </a:solidFill>
            </a:rPr>
            <a:t>(п.2 ч.1 ст.33 ФЗ № 44-ФЗ)</a:t>
          </a:r>
          <a:endParaRPr lang="ru-RU" sz="1600" dirty="0">
            <a:solidFill>
              <a:srgbClr val="002060"/>
            </a:solidFill>
          </a:endParaRPr>
        </a:p>
      </dgm:t>
    </dgm:pt>
    <dgm:pt modelId="{CC9A02B5-5BA8-4528-B603-D87906CF2E47}" type="parTrans" cxnId="{9DC90148-80CF-4D26-8D94-F5832FF234B9}">
      <dgm:prSet/>
      <dgm:spPr/>
      <dgm:t>
        <a:bodyPr/>
        <a:lstStyle/>
        <a:p>
          <a:endParaRPr lang="ru-RU"/>
        </a:p>
      </dgm:t>
    </dgm:pt>
    <dgm:pt modelId="{F89F73B1-FABC-4FB6-BAB1-E430EE560874}" type="sibTrans" cxnId="{9DC90148-80CF-4D26-8D94-F5832FF234B9}">
      <dgm:prSet/>
      <dgm:spPr/>
      <dgm:t>
        <a:bodyPr/>
        <a:lstStyle/>
        <a:p>
          <a:endParaRPr lang="ru-RU"/>
        </a:p>
      </dgm:t>
    </dgm:pt>
    <dgm:pt modelId="{F63AB6F4-1369-475B-9842-FF792C0C81E7}">
      <dgm:prSet phldrT="[Текст]"/>
      <dgm:spPr>
        <a:solidFill>
          <a:srgbClr val="00B0F0"/>
        </a:solidFill>
      </dgm:spPr>
      <dgm:t>
        <a:bodyPr/>
        <a:lstStyle/>
        <a:p>
          <a:r>
            <a:rPr lang="ru-RU" dirty="0" smtClean="0"/>
            <a:t>Б</a:t>
          </a:r>
          <a:endParaRPr lang="ru-RU" dirty="0"/>
        </a:p>
      </dgm:t>
    </dgm:pt>
    <dgm:pt modelId="{2CB9C0E2-401C-44FC-9231-92B40E2BD9AE}" type="parTrans" cxnId="{6E0F575E-14F6-422B-8701-1034BD8CE4F5}">
      <dgm:prSet/>
      <dgm:spPr/>
      <dgm:t>
        <a:bodyPr/>
        <a:lstStyle/>
        <a:p>
          <a:endParaRPr lang="ru-RU"/>
        </a:p>
      </dgm:t>
    </dgm:pt>
    <dgm:pt modelId="{E4E900FB-EFA1-42CD-BDC8-AC24881574A6}" type="sibTrans" cxnId="{6E0F575E-14F6-422B-8701-1034BD8CE4F5}">
      <dgm:prSet/>
      <dgm:spPr/>
      <dgm:t>
        <a:bodyPr/>
        <a:lstStyle/>
        <a:p>
          <a:endParaRPr lang="ru-RU"/>
        </a:p>
      </dgm:t>
    </dgm:pt>
    <dgm:pt modelId="{037495E1-BDF5-49A4-9EE4-50BA2FCD84DC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FF0000"/>
              </a:solidFill>
            </a:rPr>
            <a:t>Требования к значениям показателей товаров, установленные в ООЗ, не должны противоречить или позволять выходить за рамки диапазонов, установленных ТР, ГОСТ и ИНД.</a:t>
          </a:r>
          <a:endParaRPr lang="ru-RU" sz="1800" dirty="0">
            <a:solidFill>
              <a:srgbClr val="FF0000"/>
            </a:solidFill>
          </a:endParaRPr>
        </a:p>
      </dgm:t>
    </dgm:pt>
    <dgm:pt modelId="{959ADA72-6F56-4DCB-B16F-3BCDEB40AABE}" type="parTrans" cxnId="{D251F62E-3967-4D62-9B35-0DCA5B7F4963}">
      <dgm:prSet/>
      <dgm:spPr/>
      <dgm:t>
        <a:bodyPr/>
        <a:lstStyle/>
        <a:p>
          <a:endParaRPr lang="ru-RU"/>
        </a:p>
      </dgm:t>
    </dgm:pt>
    <dgm:pt modelId="{23AABCC7-AAC0-44D5-A11A-88F78864AAFB}" type="sibTrans" cxnId="{D251F62E-3967-4D62-9B35-0DCA5B7F4963}">
      <dgm:prSet/>
      <dgm:spPr/>
      <dgm:t>
        <a:bodyPr/>
        <a:lstStyle/>
        <a:p>
          <a:endParaRPr lang="ru-RU"/>
        </a:p>
      </dgm:t>
    </dgm:pt>
    <dgm:pt modelId="{E7FF6F92-EEFC-4A59-9D64-D973FD1572F4}">
      <dgm:prSet phldrT="[Текст]"/>
      <dgm:spPr>
        <a:solidFill>
          <a:srgbClr val="00B0F0"/>
        </a:solidFill>
      </dgm:spPr>
      <dgm:t>
        <a:bodyPr/>
        <a:lstStyle/>
        <a:p>
          <a:r>
            <a:rPr lang="ru-RU" dirty="0" smtClean="0"/>
            <a:t>В</a:t>
          </a:r>
          <a:endParaRPr lang="ru-RU" dirty="0"/>
        </a:p>
      </dgm:t>
    </dgm:pt>
    <dgm:pt modelId="{54AEFC40-65C1-4609-B1A3-982C17CA0948}" type="parTrans" cxnId="{AF4BDA55-279E-4ABB-8C91-E14E181356B2}">
      <dgm:prSet/>
      <dgm:spPr/>
      <dgm:t>
        <a:bodyPr/>
        <a:lstStyle/>
        <a:p>
          <a:endParaRPr lang="ru-RU"/>
        </a:p>
      </dgm:t>
    </dgm:pt>
    <dgm:pt modelId="{1B89CB48-53D3-45C6-B479-8716A5B29584}" type="sibTrans" cxnId="{AF4BDA55-279E-4ABB-8C91-E14E181356B2}">
      <dgm:prSet/>
      <dgm:spPr/>
      <dgm:t>
        <a:bodyPr/>
        <a:lstStyle/>
        <a:p>
          <a:endParaRPr lang="ru-RU"/>
        </a:p>
      </dgm:t>
    </dgm:pt>
    <dgm:pt modelId="{C50BA8E6-668D-433F-B8D8-0B5E65DEA911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FF0000"/>
              </a:solidFill>
            </a:rPr>
            <a:t>Из ООЗ должно быть однозначно понятно какой ТР, ГОСТ и ИНД регламентирует требования к конкретному товару.</a:t>
          </a:r>
          <a:endParaRPr lang="ru-RU" sz="1800" dirty="0">
            <a:solidFill>
              <a:srgbClr val="FF0000"/>
            </a:solidFill>
          </a:endParaRPr>
        </a:p>
      </dgm:t>
    </dgm:pt>
    <dgm:pt modelId="{4CC2DC82-CF2C-4992-9FC2-EDF0C5BD5CA2}" type="parTrans" cxnId="{208D635A-DA16-4A35-A3BA-B950EDCD8CC3}">
      <dgm:prSet/>
      <dgm:spPr/>
      <dgm:t>
        <a:bodyPr/>
        <a:lstStyle/>
        <a:p>
          <a:endParaRPr lang="ru-RU"/>
        </a:p>
      </dgm:t>
    </dgm:pt>
    <dgm:pt modelId="{80CA3C70-92B2-4FE1-BA06-42488789CD5F}" type="sibTrans" cxnId="{208D635A-DA16-4A35-A3BA-B950EDCD8CC3}">
      <dgm:prSet/>
      <dgm:spPr/>
      <dgm:t>
        <a:bodyPr/>
        <a:lstStyle/>
        <a:p>
          <a:endParaRPr lang="ru-RU"/>
        </a:p>
      </dgm:t>
    </dgm:pt>
    <dgm:pt modelId="{517B3756-2117-4767-8794-0309348A92F2}" type="pres">
      <dgm:prSet presAssocID="{3EF690E8-DE92-446A-92D4-BE04EEC0981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F1058E-D4C9-4C9C-82B4-059B7CF4CC08}" type="pres">
      <dgm:prSet presAssocID="{87FEF400-F1FE-41FE-AE77-F2F981AE6FFC}" presName="composite" presStyleCnt="0"/>
      <dgm:spPr/>
    </dgm:pt>
    <dgm:pt modelId="{724011F3-351E-4825-A0C1-3357C354DA5E}" type="pres">
      <dgm:prSet presAssocID="{87FEF400-F1FE-41FE-AE77-F2F981AE6FF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86A4A7-664E-4D91-9E8E-00EF35CC325A}" type="pres">
      <dgm:prSet presAssocID="{87FEF400-F1FE-41FE-AE77-F2F981AE6FF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77DD3-8713-4E6B-8FA3-DA32D834867C}" type="pres">
      <dgm:prSet presAssocID="{BCB0F2E2-6C66-4107-ADB6-0F9573415A4E}" presName="sp" presStyleCnt="0"/>
      <dgm:spPr/>
    </dgm:pt>
    <dgm:pt modelId="{FF644760-3D00-40A9-B5B2-8B7CD3F23F48}" type="pres">
      <dgm:prSet presAssocID="{F63AB6F4-1369-475B-9842-FF792C0C81E7}" presName="composite" presStyleCnt="0"/>
      <dgm:spPr/>
    </dgm:pt>
    <dgm:pt modelId="{A004D78F-4E36-4A71-8258-78E58E872FE1}" type="pres">
      <dgm:prSet presAssocID="{F63AB6F4-1369-475B-9842-FF792C0C81E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79F66C-C04E-439D-BE8C-90319BEFAEDF}" type="pres">
      <dgm:prSet presAssocID="{F63AB6F4-1369-475B-9842-FF792C0C81E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CA449C-F7BA-411E-B485-1BAD3A520B82}" type="pres">
      <dgm:prSet presAssocID="{E4E900FB-EFA1-42CD-BDC8-AC24881574A6}" presName="sp" presStyleCnt="0"/>
      <dgm:spPr/>
    </dgm:pt>
    <dgm:pt modelId="{4D299B9A-B246-4C3C-B0D6-416C60B132A8}" type="pres">
      <dgm:prSet presAssocID="{E7FF6F92-EEFC-4A59-9D64-D973FD1572F4}" presName="composite" presStyleCnt="0"/>
      <dgm:spPr/>
    </dgm:pt>
    <dgm:pt modelId="{8FCCD3B9-DFCD-4088-B00D-B61950892F86}" type="pres">
      <dgm:prSet presAssocID="{E7FF6F92-EEFC-4A59-9D64-D973FD1572F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298D9B-D2E8-43EF-9F79-ACEBEC61581D}" type="pres">
      <dgm:prSet presAssocID="{E7FF6F92-EEFC-4A59-9D64-D973FD1572F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0F575E-14F6-422B-8701-1034BD8CE4F5}" srcId="{3EF690E8-DE92-446A-92D4-BE04EEC09812}" destId="{F63AB6F4-1369-475B-9842-FF792C0C81E7}" srcOrd="1" destOrd="0" parTransId="{2CB9C0E2-401C-44FC-9231-92B40E2BD9AE}" sibTransId="{E4E900FB-EFA1-42CD-BDC8-AC24881574A6}"/>
    <dgm:cxn modelId="{3EB60A18-4BA1-4B4E-8401-C4C13CE79F6B}" type="presOf" srcId="{3EF690E8-DE92-446A-92D4-BE04EEC09812}" destId="{517B3756-2117-4767-8794-0309348A92F2}" srcOrd="0" destOrd="0" presId="urn:microsoft.com/office/officeart/2005/8/layout/chevron2"/>
    <dgm:cxn modelId="{18F97644-9D4F-4FF2-A7BF-8A6381A74516}" type="presOf" srcId="{E7FF6F92-EEFC-4A59-9D64-D973FD1572F4}" destId="{8FCCD3B9-DFCD-4088-B00D-B61950892F86}" srcOrd="0" destOrd="0" presId="urn:microsoft.com/office/officeart/2005/8/layout/chevron2"/>
    <dgm:cxn modelId="{29C2E1D0-6467-480D-B51F-B207EA080B8B}" type="presOf" srcId="{16561A55-61B3-49AA-8469-3BB98BFAB4BD}" destId="{4D86A4A7-664E-4D91-9E8E-00EF35CC325A}" srcOrd="0" destOrd="0" presId="urn:microsoft.com/office/officeart/2005/8/layout/chevron2"/>
    <dgm:cxn modelId="{04334657-51B9-47B6-AC60-D58219DC8FA8}" type="presOf" srcId="{C50BA8E6-668D-433F-B8D8-0B5E65DEA911}" destId="{11298D9B-D2E8-43EF-9F79-ACEBEC61581D}" srcOrd="0" destOrd="0" presId="urn:microsoft.com/office/officeart/2005/8/layout/chevron2"/>
    <dgm:cxn modelId="{3C670E57-661A-4425-B5E6-051E100C1D57}" type="presOf" srcId="{F63AB6F4-1369-475B-9842-FF792C0C81E7}" destId="{A004D78F-4E36-4A71-8258-78E58E872FE1}" srcOrd="0" destOrd="0" presId="urn:microsoft.com/office/officeart/2005/8/layout/chevron2"/>
    <dgm:cxn modelId="{1915D5AE-020E-4715-98DB-7DC0276F7D69}" type="presOf" srcId="{87FEF400-F1FE-41FE-AE77-F2F981AE6FFC}" destId="{724011F3-351E-4825-A0C1-3357C354DA5E}" srcOrd="0" destOrd="0" presId="urn:microsoft.com/office/officeart/2005/8/layout/chevron2"/>
    <dgm:cxn modelId="{74CBDFE0-0CC6-492A-AF0E-8438660E68D2}" srcId="{3EF690E8-DE92-446A-92D4-BE04EEC09812}" destId="{87FEF400-F1FE-41FE-AE77-F2F981AE6FFC}" srcOrd="0" destOrd="0" parTransId="{5C4DC941-2915-444F-A2C2-50EBD4FC48E5}" sibTransId="{BCB0F2E2-6C66-4107-ADB6-0F9573415A4E}"/>
    <dgm:cxn modelId="{AF4BDA55-279E-4ABB-8C91-E14E181356B2}" srcId="{3EF690E8-DE92-446A-92D4-BE04EEC09812}" destId="{E7FF6F92-EEFC-4A59-9D64-D973FD1572F4}" srcOrd="2" destOrd="0" parTransId="{54AEFC40-65C1-4609-B1A3-982C17CA0948}" sibTransId="{1B89CB48-53D3-45C6-B479-8716A5B29584}"/>
    <dgm:cxn modelId="{9DC90148-80CF-4D26-8D94-F5832FF234B9}" srcId="{87FEF400-F1FE-41FE-AE77-F2F981AE6FFC}" destId="{16561A55-61B3-49AA-8469-3BB98BFAB4BD}" srcOrd="0" destOrd="0" parTransId="{CC9A02B5-5BA8-4528-B603-D87906CF2E47}" sibTransId="{F89F73B1-FABC-4FB6-BAB1-E430EE560874}"/>
    <dgm:cxn modelId="{8BFEC309-7CCD-4BA7-B216-56A46942D8C5}" type="presOf" srcId="{037495E1-BDF5-49A4-9EE4-50BA2FCD84DC}" destId="{6B79F66C-C04E-439D-BE8C-90319BEFAEDF}" srcOrd="0" destOrd="0" presId="urn:microsoft.com/office/officeart/2005/8/layout/chevron2"/>
    <dgm:cxn modelId="{D251F62E-3967-4D62-9B35-0DCA5B7F4963}" srcId="{F63AB6F4-1369-475B-9842-FF792C0C81E7}" destId="{037495E1-BDF5-49A4-9EE4-50BA2FCD84DC}" srcOrd="0" destOrd="0" parTransId="{959ADA72-6F56-4DCB-B16F-3BCDEB40AABE}" sibTransId="{23AABCC7-AAC0-44D5-A11A-88F78864AAFB}"/>
    <dgm:cxn modelId="{208D635A-DA16-4A35-A3BA-B950EDCD8CC3}" srcId="{E7FF6F92-EEFC-4A59-9D64-D973FD1572F4}" destId="{C50BA8E6-668D-433F-B8D8-0B5E65DEA911}" srcOrd="0" destOrd="0" parTransId="{4CC2DC82-CF2C-4992-9FC2-EDF0C5BD5CA2}" sibTransId="{80CA3C70-92B2-4FE1-BA06-42488789CD5F}"/>
    <dgm:cxn modelId="{F660B010-E383-43B7-A141-97746E852D68}" type="presParOf" srcId="{517B3756-2117-4767-8794-0309348A92F2}" destId="{51F1058E-D4C9-4C9C-82B4-059B7CF4CC08}" srcOrd="0" destOrd="0" presId="urn:microsoft.com/office/officeart/2005/8/layout/chevron2"/>
    <dgm:cxn modelId="{287550EA-01DF-4839-AA0B-1EA882019123}" type="presParOf" srcId="{51F1058E-D4C9-4C9C-82B4-059B7CF4CC08}" destId="{724011F3-351E-4825-A0C1-3357C354DA5E}" srcOrd="0" destOrd="0" presId="urn:microsoft.com/office/officeart/2005/8/layout/chevron2"/>
    <dgm:cxn modelId="{0B6AB2A0-1622-4E8D-9BC3-E29B5E8C0F2B}" type="presParOf" srcId="{51F1058E-D4C9-4C9C-82B4-059B7CF4CC08}" destId="{4D86A4A7-664E-4D91-9E8E-00EF35CC325A}" srcOrd="1" destOrd="0" presId="urn:microsoft.com/office/officeart/2005/8/layout/chevron2"/>
    <dgm:cxn modelId="{F6CFF144-532A-41DF-B15E-2C54D3B5A5FB}" type="presParOf" srcId="{517B3756-2117-4767-8794-0309348A92F2}" destId="{F0E77DD3-8713-4E6B-8FA3-DA32D834867C}" srcOrd="1" destOrd="0" presId="urn:microsoft.com/office/officeart/2005/8/layout/chevron2"/>
    <dgm:cxn modelId="{6012CF4A-005D-4E51-9DE5-176EDCCB7C9B}" type="presParOf" srcId="{517B3756-2117-4767-8794-0309348A92F2}" destId="{FF644760-3D00-40A9-B5B2-8B7CD3F23F48}" srcOrd="2" destOrd="0" presId="urn:microsoft.com/office/officeart/2005/8/layout/chevron2"/>
    <dgm:cxn modelId="{103BDD04-126C-474E-83FC-C6C848E79902}" type="presParOf" srcId="{FF644760-3D00-40A9-B5B2-8B7CD3F23F48}" destId="{A004D78F-4E36-4A71-8258-78E58E872FE1}" srcOrd="0" destOrd="0" presId="urn:microsoft.com/office/officeart/2005/8/layout/chevron2"/>
    <dgm:cxn modelId="{246B1877-E7A5-42E8-8EF8-5B42AB1BE9AC}" type="presParOf" srcId="{FF644760-3D00-40A9-B5B2-8B7CD3F23F48}" destId="{6B79F66C-C04E-439D-BE8C-90319BEFAEDF}" srcOrd="1" destOrd="0" presId="urn:microsoft.com/office/officeart/2005/8/layout/chevron2"/>
    <dgm:cxn modelId="{94DE3987-8351-461F-A009-FC5ED28121A1}" type="presParOf" srcId="{517B3756-2117-4767-8794-0309348A92F2}" destId="{65CA449C-F7BA-411E-B485-1BAD3A520B82}" srcOrd="3" destOrd="0" presId="urn:microsoft.com/office/officeart/2005/8/layout/chevron2"/>
    <dgm:cxn modelId="{C09DF408-70E5-4C3E-A221-47DB3D37D4C9}" type="presParOf" srcId="{517B3756-2117-4767-8794-0309348A92F2}" destId="{4D299B9A-B246-4C3C-B0D6-416C60B132A8}" srcOrd="4" destOrd="0" presId="urn:microsoft.com/office/officeart/2005/8/layout/chevron2"/>
    <dgm:cxn modelId="{AE575732-0D76-47B9-B3E4-5A6FE836233A}" type="presParOf" srcId="{4D299B9A-B246-4C3C-B0D6-416C60B132A8}" destId="{8FCCD3B9-DFCD-4088-B00D-B61950892F86}" srcOrd="0" destOrd="0" presId="urn:microsoft.com/office/officeart/2005/8/layout/chevron2"/>
    <dgm:cxn modelId="{FCC42943-B08E-4BE8-ABEB-1BE5F4436769}" type="presParOf" srcId="{4D299B9A-B246-4C3C-B0D6-416C60B132A8}" destId="{11298D9B-D2E8-43EF-9F79-ACEBEC61581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3C0C0E4-29F6-4393-8C79-B9794BD9228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8D1E043-8DF5-43C5-BB02-6024593B3F18}">
      <dgm:prSet phldrT="[Текст]"/>
      <dgm:spPr>
        <a:solidFill>
          <a:srgbClr val="0070C0"/>
        </a:solidFill>
      </dgm:spPr>
      <dgm:t>
        <a:bodyPr/>
        <a:lstStyle/>
        <a:p>
          <a:r>
            <a:rPr lang="ru-RU" dirty="0" smtClean="0"/>
            <a:t>Закупки по перечню №2 Постановления Правительства РФ № 102 (медизделия одноразовые из ПВХ пластиков)</a:t>
          </a:r>
          <a:endParaRPr lang="ru-RU" dirty="0"/>
        </a:p>
      </dgm:t>
    </dgm:pt>
    <dgm:pt modelId="{11E01155-6AEA-4FB7-9707-230D42473678}" type="parTrans" cxnId="{2062BF42-5064-4790-8EB9-4852302CAE44}">
      <dgm:prSet/>
      <dgm:spPr/>
      <dgm:t>
        <a:bodyPr/>
        <a:lstStyle/>
        <a:p>
          <a:endParaRPr lang="ru-RU"/>
        </a:p>
      </dgm:t>
    </dgm:pt>
    <dgm:pt modelId="{849871E0-E491-4D1B-AB97-5D01A348C378}" type="sibTrans" cxnId="{2062BF42-5064-4790-8EB9-4852302CAE44}">
      <dgm:prSet/>
      <dgm:spPr/>
      <dgm:t>
        <a:bodyPr/>
        <a:lstStyle/>
        <a:p>
          <a:endParaRPr lang="ru-RU"/>
        </a:p>
      </dgm:t>
    </dgm:pt>
    <dgm:pt modelId="{5BF8BA25-69B2-469B-8203-CA4D0C91E8BA}">
      <dgm:prSet phldrT="[Текст]" custT="1"/>
      <dgm:spPr/>
      <dgm:t>
        <a:bodyPr/>
        <a:lstStyle/>
        <a:p>
          <a:pPr>
            <a:spcAft>
              <a:spcPts val="1200"/>
            </a:spcAft>
          </a:pPr>
          <a:r>
            <a:rPr lang="ru-RU" sz="1400" dirty="0" smtClean="0">
              <a:solidFill>
                <a:srgbClr val="0070C0"/>
              </a:solidFill>
            </a:rPr>
            <a:t>Для применения достаточно одной заявки от поставщика, включенного в перечень (сейчас одно лицо);</a:t>
          </a:r>
          <a:endParaRPr lang="ru-RU" sz="1400" dirty="0">
            <a:solidFill>
              <a:srgbClr val="0070C0"/>
            </a:solidFill>
          </a:endParaRPr>
        </a:p>
      </dgm:t>
    </dgm:pt>
    <dgm:pt modelId="{4C12EE49-405D-486F-87EF-16C7102A0019}" type="parTrans" cxnId="{CC84EB91-13D2-401D-A286-11A0CB11F6D3}">
      <dgm:prSet/>
      <dgm:spPr/>
      <dgm:t>
        <a:bodyPr/>
        <a:lstStyle/>
        <a:p>
          <a:endParaRPr lang="ru-RU"/>
        </a:p>
      </dgm:t>
    </dgm:pt>
    <dgm:pt modelId="{7E503939-00C6-407D-A1BE-C8DE938E498E}" type="sibTrans" cxnId="{CC84EB91-13D2-401D-A286-11A0CB11F6D3}">
      <dgm:prSet/>
      <dgm:spPr/>
      <dgm:t>
        <a:bodyPr/>
        <a:lstStyle/>
        <a:p>
          <a:endParaRPr lang="ru-RU"/>
        </a:p>
      </dgm:t>
    </dgm:pt>
    <dgm:pt modelId="{A2D6B8D8-55FF-41AB-8DC8-F2E5A77CF41A}">
      <dgm:prSet phldrT="[Текст]" custT="1"/>
      <dgm:spPr/>
      <dgm:t>
        <a:bodyPr/>
        <a:lstStyle/>
        <a:p>
          <a:pPr>
            <a:spcAft>
              <a:spcPct val="15000"/>
            </a:spcAft>
          </a:pPr>
          <a:r>
            <a:rPr lang="ru-RU" sz="1400" b="1" dirty="0" smtClean="0">
              <a:solidFill>
                <a:srgbClr val="0070C0"/>
              </a:solidFill>
            </a:rPr>
            <a:t>Аукционная комиссия запрашивает </a:t>
          </a:r>
          <a:r>
            <a:rPr lang="ru-RU" sz="1400" dirty="0" smtClean="0">
              <a:solidFill>
                <a:srgbClr val="0070C0"/>
              </a:solidFill>
            </a:rPr>
            <a:t>у оператора вторые части заявок всех участников, принявших участие в аукционе </a:t>
          </a:r>
          <a:r>
            <a:rPr lang="ru-RU" sz="1400" b="1" dirty="0" smtClean="0">
              <a:solidFill>
                <a:srgbClr val="0070C0"/>
              </a:solidFill>
            </a:rPr>
            <a:t>и рассматривает все заявки </a:t>
          </a:r>
          <a:r>
            <a:rPr lang="ru-RU" sz="1400" dirty="0" smtClean="0">
              <a:solidFill>
                <a:srgbClr val="0070C0"/>
              </a:solidFill>
            </a:rPr>
            <a:t>(ПП РФ № 967).</a:t>
          </a:r>
          <a:endParaRPr lang="ru-RU" sz="1400" dirty="0">
            <a:solidFill>
              <a:srgbClr val="0070C0"/>
            </a:solidFill>
          </a:endParaRPr>
        </a:p>
      </dgm:t>
    </dgm:pt>
    <dgm:pt modelId="{0933DDEB-1947-42C9-B307-E69F25BAA717}" type="parTrans" cxnId="{3711675B-F161-4884-9AB3-8A152E4A3B87}">
      <dgm:prSet/>
      <dgm:spPr/>
      <dgm:t>
        <a:bodyPr/>
        <a:lstStyle/>
        <a:p>
          <a:endParaRPr lang="ru-RU"/>
        </a:p>
      </dgm:t>
    </dgm:pt>
    <dgm:pt modelId="{15ED8838-459F-48B7-A479-04BE9035AAA9}" type="sibTrans" cxnId="{3711675B-F161-4884-9AB3-8A152E4A3B87}">
      <dgm:prSet/>
      <dgm:spPr/>
      <dgm:t>
        <a:bodyPr/>
        <a:lstStyle/>
        <a:p>
          <a:endParaRPr lang="ru-RU"/>
        </a:p>
      </dgm:t>
    </dgm:pt>
    <dgm:pt modelId="{E9B29F73-BC20-4D90-9F6A-F446CFBBB60A}">
      <dgm:prSet phldrT="[Текст]"/>
      <dgm:spPr>
        <a:solidFill>
          <a:srgbClr val="0070C0"/>
        </a:solidFill>
      </dgm:spPr>
      <dgm:t>
        <a:bodyPr/>
        <a:lstStyle/>
        <a:p>
          <a:r>
            <a:rPr lang="ru-RU" dirty="0" smtClean="0"/>
            <a:t>Паспортные данные руководителя участника закупки, направляемые ЭТП (ч.11 ст. 24.1)</a:t>
          </a:r>
          <a:endParaRPr lang="ru-RU" dirty="0"/>
        </a:p>
      </dgm:t>
    </dgm:pt>
    <dgm:pt modelId="{CD7184FD-06CB-4967-A7EC-28BAA5B9259E}" type="parTrans" cxnId="{508DDD49-BEB8-4022-AE76-588E58776ADA}">
      <dgm:prSet/>
      <dgm:spPr/>
      <dgm:t>
        <a:bodyPr/>
        <a:lstStyle/>
        <a:p>
          <a:endParaRPr lang="ru-RU"/>
        </a:p>
      </dgm:t>
    </dgm:pt>
    <dgm:pt modelId="{DEC395D8-0C56-44F4-A479-BA13881338E9}" type="sibTrans" cxnId="{508DDD49-BEB8-4022-AE76-588E58776ADA}">
      <dgm:prSet/>
      <dgm:spPr/>
      <dgm:t>
        <a:bodyPr/>
        <a:lstStyle/>
        <a:p>
          <a:endParaRPr lang="ru-RU"/>
        </a:p>
      </dgm:t>
    </dgm:pt>
    <dgm:pt modelId="{A8B89D79-DE57-41F3-9E83-7A4B12CF7E79}">
      <dgm:prSet phldrT="[Текст]" custT="1"/>
      <dgm:spPr/>
      <dgm:t>
        <a:bodyPr/>
        <a:lstStyle/>
        <a:p>
          <a:r>
            <a:rPr lang="ru-RU" sz="1400" b="0" i="0" dirty="0" smtClean="0">
              <a:solidFill>
                <a:srgbClr val="0070C0"/>
              </a:solidFill>
            </a:rPr>
            <a:t>Разъяснения Минфина России от 23.08.2018 г. №24-06-08/60176.</a:t>
          </a:r>
          <a:br>
            <a:rPr lang="ru-RU" sz="1400" b="0" i="0" dirty="0" smtClean="0">
              <a:solidFill>
                <a:srgbClr val="0070C0"/>
              </a:solidFill>
            </a:rPr>
          </a:br>
          <a:r>
            <a:rPr lang="ru-RU" sz="1400" b="1" i="0" dirty="0" smtClean="0">
              <a:solidFill>
                <a:srgbClr val="0070C0"/>
              </a:solidFill>
            </a:rPr>
            <a:t>До 01.01.2019 </a:t>
          </a:r>
          <a:r>
            <a:rPr lang="ru-RU" sz="1400" b="0" i="0" dirty="0" smtClean="0">
              <a:solidFill>
                <a:srgbClr val="0070C0"/>
              </a:solidFill>
            </a:rPr>
            <a:t>операторы ЭТП направляют в составе вторых частей заявок информацию и документы в соответствии со ст.62, аукционные комиссии рассматривают заявки на наличие информации и документов, предусмотренных ст.62, т.е. </a:t>
          </a:r>
          <a:r>
            <a:rPr lang="ru-RU" sz="1400" b="1" i="0" dirty="0" smtClean="0">
              <a:solidFill>
                <a:srgbClr val="0070C0"/>
              </a:solidFill>
            </a:rPr>
            <a:t>без паспортных данных</a:t>
          </a:r>
          <a:r>
            <a:rPr lang="ru-RU" sz="1400" b="0" i="0" dirty="0" smtClean="0">
              <a:solidFill>
                <a:srgbClr val="0070C0"/>
              </a:solidFill>
            </a:rPr>
            <a:t>.</a:t>
          </a:r>
          <a:endParaRPr lang="ru-RU" sz="1400" dirty="0">
            <a:solidFill>
              <a:srgbClr val="0070C0"/>
            </a:solidFill>
          </a:endParaRPr>
        </a:p>
      </dgm:t>
    </dgm:pt>
    <dgm:pt modelId="{12BA45F4-A8B6-4216-9A64-4083386425BB}" type="parTrans" cxnId="{469CE059-064D-4FB3-8157-C1FC634E540A}">
      <dgm:prSet/>
      <dgm:spPr/>
      <dgm:t>
        <a:bodyPr/>
        <a:lstStyle/>
        <a:p>
          <a:endParaRPr lang="ru-RU"/>
        </a:p>
      </dgm:t>
    </dgm:pt>
    <dgm:pt modelId="{7FFA274B-96DD-4A97-A791-F62ED641AC78}" type="sibTrans" cxnId="{469CE059-064D-4FB3-8157-C1FC634E540A}">
      <dgm:prSet/>
      <dgm:spPr/>
      <dgm:t>
        <a:bodyPr/>
        <a:lstStyle/>
        <a:p>
          <a:endParaRPr lang="ru-RU"/>
        </a:p>
      </dgm:t>
    </dgm:pt>
    <dgm:pt modelId="{80B93307-F07F-4FDE-A9F7-A94AE0811566}">
      <dgm:prSet phldrT="[Текст]"/>
      <dgm:spPr>
        <a:solidFill>
          <a:srgbClr val="0070C0"/>
        </a:solidFill>
      </dgm:spPr>
      <dgm:t>
        <a:bodyPr/>
        <a:lstStyle/>
        <a:p>
          <a:r>
            <a:rPr lang="ru-RU" dirty="0" smtClean="0"/>
            <a:t>Обеспечение заявок при НМЦК менее 1 млн. руб. (ПП РФ № 439)</a:t>
          </a:r>
          <a:endParaRPr lang="ru-RU" dirty="0"/>
        </a:p>
      </dgm:t>
    </dgm:pt>
    <dgm:pt modelId="{5C371D9E-F2C3-4BE4-A54F-0DFF7FE9A72E}" type="parTrans" cxnId="{40FEA55C-0A13-4D90-81F5-D731240541AC}">
      <dgm:prSet/>
      <dgm:spPr/>
      <dgm:t>
        <a:bodyPr/>
        <a:lstStyle/>
        <a:p>
          <a:endParaRPr lang="ru-RU"/>
        </a:p>
      </dgm:t>
    </dgm:pt>
    <dgm:pt modelId="{1C3975BB-5096-4AAF-9417-C0FCE99BD83D}" type="sibTrans" cxnId="{40FEA55C-0A13-4D90-81F5-D731240541AC}">
      <dgm:prSet/>
      <dgm:spPr/>
      <dgm:t>
        <a:bodyPr/>
        <a:lstStyle/>
        <a:p>
          <a:endParaRPr lang="ru-RU"/>
        </a:p>
      </dgm:t>
    </dgm:pt>
    <dgm:pt modelId="{8305C63F-6D99-4CB8-915D-2FEF4E5E456E}">
      <dgm:prSet phldrT="[Текст]" custT="1"/>
      <dgm:spPr/>
      <dgm:t>
        <a:bodyPr/>
        <a:lstStyle/>
        <a:p>
          <a:pPr>
            <a:spcAft>
              <a:spcPts val="1200"/>
            </a:spcAft>
          </a:pPr>
          <a:r>
            <a:rPr lang="ru-RU" sz="1400" dirty="0" smtClean="0">
              <a:solidFill>
                <a:srgbClr val="0070C0"/>
              </a:solidFill>
            </a:rPr>
            <a:t>По извещениям, размещенным в ЕИС до 01.10.2018, обеспечение заявок осуществляется в ранее действовавшем порядке на счета оператора ЭТП (такой порядок должен быть и в Д об ЭА);</a:t>
          </a:r>
          <a:endParaRPr lang="ru-RU" sz="1400" dirty="0">
            <a:solidFill>
              <a:srgbClr val="0070C0"/>
            </a:solidFill>
          </a:endParaRPr>
        </a:p>
      </dgm:t>
    </dgm:pt>
    <dgm:pt modelId="{C53F20DF-6E14-40B1-A51A-BE14682E8F84}" type="parTrans" cxnId="{36043366-FF18-489D-B277-293266BA1D8C}">
      <dgm:prSet/>
      <dgm:spPr/>
      <dgm:t>
        <a:bodyPr/>
        <a:lstStyle/>
        <a:p>
          <a:endParaRPr lang="ru-RU"/>
        </a:p>
      </dgm:t>
    </dgm:pt>
    <dgm:pt modelId="{8331762B-90F3-4EE8-A2BF-187E5996E51E}" type="sibTrans" cxnId="{36043366-FF18-489D-B277-293266BA1D8C}">
      <dgm:prSet/>
      <dgm:spPr/>
      <dgm:t>
        <a:bodyPr/>
        <a:lstStyle/>
        <a:p>
          <a:endParaRPr lang="ru-RU"/>
        </a:p>
      </dgm:t>
    </dgm:pt>
    <dgm:pt modelId="{A604D65D-87EE-4AAB-BD2F-143DE2536884}">
      <dgm:prSet phldrT="[Текст]" custT="1"/>
      <dgm:spPr/>
      <dgm:t>
        <a:bodyPr/>
        <a:lstStyle/>
        <a:p>
          <a:pPr>
            <a:spcAft>
              <a:spcPct val="15000"/>
            </a:spcAft>
          </a:pPr>
          <a:r>
            <a:rPr lang="ru-RU" sz="1400" dirty="0" smtClean="0">
              <a:solidFill>
                <a:srgbClr val="0070C0"/>
              </a:solidFill>
            </a:rPr>
            <a:t>По извещениям, размещенным в ЕИС после 01.10.2018, действует механизм спецсчетов (письмо Минфина России  от 2 октября 2018 г. № 24-06-08/70718).</a:t>
          </a:r>
          <a:endParaRPr lang="ru-RU" sz="1400" dirty="0">
            <a:solidFill>
              <a:srgbClr val="0070C0"/>
            </a:solidFill>
          </a:endParaRPr>
        </a:p>
      </dgm:t>
    </dgm:pt>
    <dgm:pt modelId="{33A6F1B6-997B-45FF-8135-0D1F6685C4BA}" type="parTrans" cxnId="{6788AAA2-141A-4D8D-8D4B-A122495953F0}">
      <dgm:prSet/>
      <dgm:spPr/>
      <dgm:t>
        <a:bodyPr/>
        <a:lstStyle/>
        <a:p>
          <a:endParaRPr lang="ru-RU"/>
        </a:p>
      </dgm:t>
    </dgm:pt>
    <dgm:pt modelId="{B6878D10-7B6B-4CB2-902A-F9ABAC7FCE48}" type="sibTrans" cxnId="{6788AAA2-141A-4D8D-8D4B-A122495953F0}">
      <dgm:prSet/>
      <dgm:spPr/>
      <dgm:t>
        <a:bodyPr/>
        <a:lstStyle/>
        <a:p>
          <a:endParaRPr lang="ru-RU"/>
        </a:p>
      </dgm:t>
    </dgm:pt>
    <dgm:pt modelId="{FB99AAA0-EAB8-4235-853E-17C0330950B6}">
      <dgm:prSet phldrT="[Текст]" custT="1"/>
      <dgm:spPr/>
      <dgm:t>
        <a:bodyPr/>
        <a:lstStyle/>
        <a:p>
          <a:pPr>
            <a:spcAft>
              <a:spcPts val="1200"/>
            </a:spcAft>
          </a:pPr>
          <a:r>
            <a:rPr lang="ru-RU" sz="1400" dirty="0" smtClean="0">
              <a:solidFill>
                <a:srgbClr val="0070C0"/>
              </a:solidFill>
            </a:rPr>
            <a:t>Заказчик </a:t>
          </a:r>
          <a:r>
            <a:rPr lang="ru-RU" sz="1400" b="1" dirty="0" smtClean="0">
              <a:solidFill>
                <a:srgbClr val="0070C0"/>
              </a:solidFill>
            </a:rPr>
            <a:t>вправе</a:t>
          </a:r>
          <a:r>
            <a:rPr lang="ru-RU" sz="1400" dirty="0" smtClean="0">
              <a:solidFill>
                <a:srgbClr val="0070C0"/>
              </a:solidFill>
            </a:rPr>
            <a:t> установить требование об обеспечении заявок;</a:t>
          </a:r>
          <a:endParaRPr lang="ru-RU" sz="1400" dirty="0">
            <a:solidFill>
              <a:srgbClr val="0070C0"/>
            </a:solidFill>
          </a:endParaRPr>
        </a:p>
      </dgm:t>
    </dgm:pt>
    <dgm:pt modelId="{F82106CE-726E-46A0-B08B-921EDDA3E464}" type="parTrans" cxnId="{F15A82CD-333E-475E-B0BA-8C2A4AB4171E}">
      <dgm:prSet/>
      <dgm:spPr/>
      <dgm:t>
        <a:bodyPr/>
        <a:lstStyle/>
        <a:p>
          <a:endParaRPr lang="ru-RU"/>
        </a:p>
      </dgm:t>
    </dgm:pt>
    <dgm:pt modelId="{55C5CBF4-726E-4294-B80C-981494B82FD8}" type="sibTrans" cxnId="{F15A82CD-333E-475E-B0BA-8C2A4AB4171E}">
      <dgm:prSet/>
      <dgm:spPr/>
      <dgm:t>
        <a:bodyPr/>
        <a:lstStyle/>
        <a:p>
          <a:endParaRPr lang="ru-RU"/>
        </a:p>
      </dgm:t>
    </dgm:pt>
    <dgm:pt modelId="{ECAC9804-9504-4A64-93A9-47C7123ED566}">
      <dgm:prSet phldrT="[Текст]" custT="1"/>
      <dgm:spPr/>
      <dgm:t>
        <a:bodyPr/>
        <a:lstStyle/>
        <a:p>
          <a:pPr>
            <a:spcAft>
              <a:spcPct val="15000"/>
            </a:spcAft>
          </a:pPr>
          <a:r>
            <a:rPr lang="ru-RU" sz="1400" dirty="0" smtClean="0">
              <a:solidFill>
                <a:srgbClr val="0070C0"/>
              </a:solidFill>
            </a:rPr>
            <a:t>Размер обеспечения устанавливается согласно п.1) ч.16 ст.44 в размере 0,5%-1% НМЦК (письмо Минфина России </a:t>
          </a:r>
          <a:r>
            <a:rPr lang="ru-RU" sz="1400" b="0" i="0" dirty="0" smtClean="0">
              <a:solidFill>
                <a:srgbClr val="0070C0"/>
              </a:solidFill>
            </a:rPr>
            <a:t>от 23 мая 2018 г. № 24-02-05/34911).</a:t>
          </a:r>
          <a:endParaRPr lang="ru-RU" sz="1400" b="0" dirty="0">
            <a:solidFill>
              <a:srgbClr val="0070C0"/>
            </a:solidFill>
          </a:endParaRPr>
        </a:p>
      </dgm:t>
    </dgm:pt>
    <dgm:pt modelId="{84FD66D1-2CFB-4F0A-A9A6-79C240AF6BA4}" type="parTrans" cxnId="{A6D11ACA-DD7F-4273-9F37-2BAC71D14113}">
      <dgm:prSet/>
      <dgm:spPr/>
      <dgm:t>
        <a:bodyPr/>
        <a:lstStyle/>
        <a:p>
          <a:endParaRPr lang="ru-RU"/>
        </a:p>
      </dgm:t>
    </dgm:pt>
    <dgm:pt modelId="{B4184675-C17B-43BB-9CCC-66AABAB44845}" type="sibTrans" cxnId="{A6D11ACA-DD7F-4273-9F37-2BAC71D14113}">
      <dgm:prSet/>
      <dgm:spPr/>
      <dgm:t>
        <a:bodyPr/>
        <a:lstStyle/>
        <a:p>
          <a:endParaRPr lang="ru-RU"/>
        </a:p>
      </dgm:t>
    </dgm:pt>
    <dgm:pt modelId="{9763F40C-AEEB-4ACB-913E-BEC3237E0107}">
      <dgm:prSet phldrT="[Текст]"/>
      <dgm:spPr>
        <a:solidFill>
          <a:srgbClr val="0070C0"/>
        </a:solidFill>
      </dgm:spPr>
      <dgm:t>
        <a:bodyPr/>
        <a:lstStyle/>
        <a:p>
          <a:r>
            <a:rPr lang="ru-RU" dirty="0" smtClean="0"/>
            <a:t>Использование спецсчетов для обеспечения заявок (ч.10 ст.44)</a:t>
          </a:r>
          <a:endParaRPr lang="ru-RU" dirty="0"/>
        </a:p>
      </dgm:t>
    </dgm:pt>
    <dgm:pt modelId="{9C930173-A030-4192-87CD-C66D5CC46EE7}" type="parTrans" cxnId="{33252D06-A31D-4640-8FF4-C625D6A8B256}">
      <dgm:prSet/>
      <dgm:spPr/>
      <dgm:t>
        <a:bodyPr/>
        <a:lstStyle/>
        <a:p>
          <a:endParaRPr lang="ru-RU"/>
        </a:p>
      </dgm:t>
    </dgm:pt>
    <dgm:pt modelId="{C2F4319E-489E-430B-BA97-45075039F584}" type="sibTrans" cxnId="{33252D06-A31D-4640-8FF4-C625D6A8B256}">
      <dgm:prSet/>
      <dgm:spPr/>
      <dgm:t>
        <a:bodyPr/>
        <a:lstStyle/>
        <a:p>
          <a:endParaRPr lang="ru-RU"/>
        </a:p>
      </dgm:t>
    </dgm:pt>
    <dgm:pt modelId="{3A8A3489-487A-4D81-99A2-D74D081C05C8}" type="pres">
      <dgm:prSet presAssocID="{23C0C0E4-29F6-4393-8C79-B9794BD92286}" presName="Name0" presStyleCnt="0">
        <dgm:presLayoutVars>
          <dgm:dir/>
          <dgm:animLvl val="lvl"/>
          <dgm:resizeHandles val="exact"/>
        </dgm:presLayoutVars>
      </dgm:prSet>
      <dgm:spPr/>
    </dgm:pt>
    <dgm:pt modelId="{8AECCBF6-1B5E-4984-AF6E-C8BB36A620C2}" type="pres">
      <dgm:prSet presAssocID="{68D1E043-8DF5-43C5-BB02-6024593B3F18}" presName="linNode" presStyleCnt="0"/>
      <dgm:spPr/>
    </dgm:pt>
    <dgm:pt modelId="{7D522935-6415-45FB-9F8A-EB4399B107C6}" type="pres">
      <dgm:prSet presAssocID="{68D1E043-8DF5-43C5-BB02-6024593B3F18}" presName="parentText" presStyleLbl="node1" presStyleIdx="0" presStyleCnt="4" custScaleX="62936" custLinFactNeighborX="-10991" custLinFactNeighborY="140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124C09-1C22-4591-AC53-166C6F2B4D33}" type="pres">
      <dgm:prSet presAssocID="{68D1E043-8DF5-43C5-BB02-6024593B3F18}" presName="descendantText" presStyleLbl="alignAccFollowNode1" presStyleIdx="0" presStyleCnt="4" custScaleX="120645" custScaleY="1130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ECAC37-39B1-42D7-8F3B-48B4A135DFD8}" type="pres">
      <dgm:prSet presAssocID="{849871E0-E491-4D1B-AB97-5D01A348C378}" presName="sp" presStyleCnt="0"/>
      <dgm:spPr/>
    </dgm:pt>
    <dgm:pt modelId="{97C543AB-2178-4EB3-9A59-A75FC793D4F4}" type="pres">
      <dgm:prSet presAssocID="{E9B29F73-BC20-4D90-9F6A-F446CFBBB60A}" presName="linNode" presStyleCnt="0"/>
      <dgm:spPr/>
    </dgm:pt>
    <dgm:pt modelId="{2BF77F36-6CEC-4F68-8143-E33337BBE16E}" type="pres">
      <dgm:prSet presAssocID="{E9B29F73-BC20-4D90-9F6A-F446CFBBB60A}" presName="parentText" presStyleLbl="node1" presStyleIdx="1" presStyleCnt="4" custScaleX="62936" custLinFactNeighborX="-10991" custLinFactNeighborY="140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F2EBB6-F349-4D8E-BB2B-C4B2501A344F}" type="pres">
      <dgm:prSet presAssocID="{E9B29F73-BC20-4D90-9F6A-F446CFBBB60A}" presName="descendantText" presStyleLbl="alignAccFollowNode1" presStyleIdx="1" presStyleCnt="4" custScaleX="120339" custScaleY="123740" custLinFactNeighborX="272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59616C-14C0-4C8B-8C1A-2EE489BDB054}" type="pres">
      <dgm:prSet presAssocID="{DEC395D8-0C56-44F4-A479-BA13881338E9}" presName="sp" presStyleCnt="0"/>
      <dgm:spPr/>
    </dgm:pt>
    <dgm:pt modelId="{03FFE16E-9422-4B57-B856-972A5C70B7E2}" type="pres">
      <dgm:prSet presAssocID="{80B93307-F07F-4FDE-A9F7-A94AE0811566}" presName="linNode" presStyleCnt="0"/>
      <dgm:spPr/>
    </dgm:pt>
    <dgm:pt modelId="{E2CA47F5-47EE-4341-A709-025E296A0901}" type="pres">
      <dgm:prSet presAssocID="{80B93307-F07F-4FDE-A9F7-A94AE0811566}" presName="parentText" presStyleLbl="node1" presStyleIdx="2" presStyleCnt="4" custScaleX="62936" custLinFactNeighborX="-10991" custLinFactNeighborY="140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7EF11A-6DC2-4662-A70B-973E5ECFC292}" type="pres">
      <dgm:prSet presAssocID="{80B93307-F07F-4FDE-A9F7-A94AE0811566}" presName="descendantText" presStyleLbl="alignAccFollowNode1" presStyleIdx="2" presStyleCnt="4" custScaleX="127011" custScaleY="1130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E553F5-0B1A-4805-AC22-00A9212B09F8}" type="pres">
      <dgm:prSet presAssocID="{1C3975BB-5096-4AAF-9417-C0FCE99BD83D}" presName="sp" presStyleCnt="0"/>
      <dgm:spPr/>
    </dgm:pt>
    <dgm:pt modelId="{312ED001-6283-491B-8443-F26F62E46D4D}" type="pres">
      <dgm:prSet presAssocID="{9763F40C-AEEB-4ACB-913E-BEC3237E0107}" presName="linNode" presStyleCnt="0"/>
      <dgm:spPr/>
    </dgm:pt>
    <dgm:pt modelId="{48BD2D6A-E0F2-4527-AF3C-8E75B1D00D3E}" type="pres">
      <dgm:prSet presAssocID="{9763F40C-AEEB-4ACB-913E-BEC3237E0107}" presName="parentText" presStyleLbl="node1" presStyleIdx="3" presStyleCnt="4" custScaleX="62936" custLinFactNeighborX="-10991" custLinFactNeighborY="140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907362-D088-4322-82A7-D776BB05AFD9}" type="pres">
      <dgm:prSet presAssocID="{9763F40C-AEEB-4ACB-913E-BEC3237E0107}" presName="descendantText" presStyleLbl="alignAccFollowNode1" presStyleIdx="3" presStyleCnt="4" custScaleX="133541" custScaleY="1300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D11ACA-DD7F-4273-9F37-2BAC71D14113}" srcId="{80B93307-F07F-4FDE-A9F7-A94AE0811566}" destId="{ECAC9804-9504-4A64-93A9-47C7123ED566}" srcOrd="1" destOrd="0" parTransId="{84FD66D1-2CFB-4F0A-A9A6-79C240AF6BA4}" sibTransId="{B4184675-C17B-43BB-9CCC-66AABAB44845}"/>
    <dgm:cxn modelId="{6DDF6847-247C-42DD-95A5-B07EC492D253}" type="presOf" srcId="{5BF8BA25-69B2-469B-8203-CA4D0C91E8BA}" destId="{B8124C09-1C22-4591-AC53-166C6F2B4D33}" srcOrd="0" destOrd="0" presId="urn:microsoft.com/office/officeart/2005/8/layout/vList5"/>
    <dgm:cxn modelId="{F199EF43-8A20-4F71-87CC-13CD7EAFBD9C}" type="presOf" srcId="{E9B29F73-BC20-4D90-9F6A-F446CFBBB60A}" destId="{2BF77F36-6CEC-4F68-8143-E33337BBE16E}" srcOrd="0" destOrd="0" presId="urn:microsoft.com/office/officeart/2005/8/layout/vList5"/>
    <dgm:cxn modelId="{DC8599A3-91C4-44C9-9A2A-F0D91BD9C4F8}" type="presOf" srcId="{FB99AAA0-EAB8-4235-853E-17C0330950B6}" destId="{727EF11A-6DC2-4662-A70B-973E5ECFC292}" srcOrd="0" destOrd="0" presId="urn:microsoft.com/office/officeart/2005/8/layout/vList5"/>
    <dgm:cxn modelId="{F15A82CD-333E-475E-B0BA-8C2A4AB4171E}" srcId="{80B93307-F07F-4FDE-A9F7-A94AE0811566}" destId="{FB99AAA0-EAB8-4235-853E-17C0330950B6}" srcOrd="0" destOrd="0" parTransId="{F82106CE-726E-46A0-B08B-921EDDA3E464}" sibTransId="{55C5CBF4-726E-4294-B80C-981494B82FD8}"/>
    <dgm:cxn modelId="{727939D9-E088-4EF0-9D6A-36BC7480D351}" type="presOf" srcId="{8305C63F-6D99-4CB8-915D-2FEF4E5E456E}" destId="{3A907362-D088-4322-82A7-D776BB05AFD9}" srcOrd="0" destOrd="0" presId="urn:microsoft.com/office/officeart/2005/8/layout/vList5"/>
    <dgm:cxn modelId="{CC84EB91-13D2-401D-A286-11A0CB11F6D3}" srcId="{68D1E043-8DF5-43C5-BB02-6024593B3F18}" destId="{5BF8BA25-69B2-469B-8203-CA4D0C91E8BA}" srcOrd="0" destOrd="0" parTransId="{4C12EE49-405D-486F-87EF-16C7102A0019}" sibTransId="{7E503939-00C6-407D-A1BE-C8DE938E498E}"/>
    <dgm:cxn modelId="{5C3DD5B7-ADF5-480B-B860-4D4383895E02}" type="presOf" srcId="{A604D65D-87EE-4AAB-BD2F-143DE2536884}" destId="{3A907362-D088-4322-82A7-D776BB05AFD9}" srcOrd="0" destOrd="1" presId="urn:microsoft.com/office/officeart/2005/8/layout/vList5"/>
    <dgm:cxn modelId="{F4E1E660-60F2-4404-8132-CC256D37F9CF}" type="presOf" srcId="{80B93307-F07F-4FDE-A9F7-A94AE0811566}" destId="{E2CA47F5-47EE-4341-A709-025E296A0901}" srcOrd="0" destOrd="0" presId="urn:microsoft.com/office/officeart/2005/8/layout/vList5"/>
    <dgm:cxn modelId="{6A83F85E-EB25-406B-BC12-2F0FB4640712}" type="presOf" srcId="{23C0C0E4-29F6-4393-8C79-B9794BD92286}" destId="{3A8A3489-487A-4D81-99A2-D74D081C05C8}" srcOrd="0" destOrd="0" presId="urn:microsoft.com/office/officeart/2005/8/layout/vList5"/>
    <dgm:cxn modelId="{34E522CF-9E9F-46DC-95F3-3F7C4A5D9614}" type="presOf" srcId="{ECAC9804-9504-4A64-93A9-47C7123ED566}" destId="{727EF11A-6DC2-4662-A70B-973E5ECFC292}" srcOrd="0" destOrd="1" presId="urn:microsoft.com/office/officeart/2005/8/layout/vList5"/>
    <dgm:cxn modelId="{F54E5423-E28F-4CCB-82D3-60E5AA40BC45}" type="presOf" srcId="{A8B89D79-DE57-41F3-9E83-7A4B12CF7E79}" destId="{AFF2EBB6-F349-4D8E-BB2B-C4B2501A344F}" srcOrd="0" destOrd="0" presId="urn:microsoft.com/office/officeart/2005/8/layout/vList5"/>
    <dgm:cxn modelId="{0F1E545A-1E0B-48A0-995B-4391119EBBFB}" type="presOf" srcId="{9763F40C-AEEB-4ACB-913E-BEC3237E0107}" destId="{48BD2D6A-E0F2-4527-AF3C-8E75B1D00D3E}" srcOrd="0" destOrd="0" presId="urn:microsoft.com/office/officeart/2005/8/layout/vList5"/>
    <dgm:cxn modelId="{33252D06-A31D-4640-8FF4-C625D6A8B256}" srcId="{23C0C0E4-29F6-4393-8C79-B9794BD92286}" destId="{9763F40C-AEEB-4ACB-913E-BEC3237E0107}" srcOrd="3" destOrd="0" parTransId="{9C930173-A030-4192-87CD-C66D5CC46EE7}" sibTransId="{C2F4319E-489E-430B-BA97-45075039F584}"/>
    <dgm:cxn modelId="{B67FE992-D3DD-4506-8366-73815781E98C}" type="presOf" srcId="{A2D6B8D8-55FF-41AB-8DC8-F2E5A77CF41A}" destId="{B8124C09-1C22-4591-AC53-166C6F2B4D33}" srcOrd="0" destOrd="1" presId="urn:microsoft.com/office/officeart/2005/8/layout/vList5"/>
    <dgm:cxn modelId="{2062BF42-5064-4790-8EB9-4852302CAE44}" srcId="{23C0C0E4-29F6-4393-8C79-B9794BD92286}" destId="{68D1E043-8DF5-43C5-BB02-6024593B3F18}" srcOrd="0" destOrd="0" parTransId="{11E01155-6AEA-4FB7-9707-230D42473678}" sibTransId="{849871E0-E491-4D1B-AB97-5D01A348C378}"/>
    <dgm:cxn modelId="{40FEA55C-0A13-4D90-81F5-D731240541AC}" srcId="{23C0C0E4-29F6-4393-8C79-B9794BD92286}" destId="{80B93307-F07F-4FDE-A9F7-A94AE0811566}" srcOrd="2" destOrd="0" parTransId="{5C371D9E-F2C3-4BE4-A54F-0DFF7FE9A72E}" sibTransId="{1C3975BB-5096-4AAF-9417-C0FCE99BD83D}"/>
    <dgm:cxn modelId="{508DDD49-BEB8-4022-AE76-588E58776ADA}" srcId="{23C0C0E4-29F6-4393-8C79-B9794BD92286}" destId="{E9B29F73-BC20-4D90-9F6A-F446CFBBB60A}" srcOrd="1" destOrd="0" parTransId="{CD7184FD-06CB-4967-A7EC-28BAA5B9259E}" sibTransId="{DEC395D8-0C56-44F4-A479-BA13881338E9}"/>
    <dgm:cxn modelId="{469CE059-064D-4FB3-8157-C1FC634E540A}" srcId="{E9B29F73-BC20-4D90-9F6A-F446CFBBB60A}" destId="{A8B89D79-DE57-41F3-9E83-7A4B12CF7E79}" srcOrd="0" destOrd="0" parTransId="{12BA45F4-A8B6-4216-9A64-4083386425BB}" sibTransId="{7FFA274B-96DD-4A97-A791-F62ED641AC78}"/>
    <dgm:cxn modelId="{36043366-FF18-489D-B277-293266BA1D8C}" srcId="{9763F40C-AEEB-4ACB-913E-BEC3237E0107}" destId="{8305C63F-6D99-4CB8-915D-2FEF4E5E456E}" srcOrd="0" destOrd="0" parTransId="{C53F20DF-6E14-40B1-A51A-BE14682E8F84}" sibTransId="{8331762B-90F3-4EE8-A2BF-187E5996E51E}"/>
    <dgm:cxn modelId="{3711675B-F161-4884-9AB3-8A152E4A3B87}" srcId="{68D1E043-8DF5-43C5-BB02-6024593B3F18}" destId="{A2D6B8D8-55FF-41AB-8DC8-F2E5A77CF41A}" srcOrd="1" destOrd="0" parTransId="{0933DDEB-1947-42C9-B307-E69F25BAA717}" sibTransId="{15ED8838-459F-48B7-A479-04BE9035AAA9}"/>
    <dgm:cxn modelId="{6788AAA2-141A-4D8D-8D4B-A122495953F0}" srcId="{9763F40C-AEEB-4ACB-913E-BEC3237E0107}" destId="{A604D65D-87EE-4AAB-BD2F-143DE2536884}" srcOrd="1" destOrd="0" parTransId="{33A6F1B6-997B-45FF-8135-0D1F6685C4BA}" sibTransId="{B6878D10-7B6B-4CB2-902A-F9ABAC7FCE48}"/>
    <dgm:cxn modelId="{E145E316-E965-4C7A-B6FB-618DC10A62C3}" type="presOf" srcId="{68D1E043-8DF5-43C5-BB02-6024593B3F18}" destId="{7D522935-6415-45FB-9F8A-EB4399B107C6}" srcOrd="0" destOrd="0" presId="urn:microsoft.com/office/officeart/2005/8/layout/vList5"/>
    <dgm:cxn modelId="{8D1B68CA-8604-401E-958C-BFDAE598DAB5}" type="presParOf" srcId="{3A8A3489-487A-4D81-99A2-D74D081C05C8}" destId="{8AECCBF6-1B5E-4984-AF6E-C8BB36A620C2}" srcOrd="0" destOrd="0" presId="urn:microsoft.com/office/officeart/2005/8/layout/vList5"/>
    <dgm:cxn modelId="{63794BB6-BA91-4026-88FA-E157A95225FD}" type="presParOf" srcId="{8AECCBF6-1B5E-4984-AF6E-C8BB36A620C2}" destId="{7D522935-6415-45FB-9F8A-EB4399B107C6}" srcOrd="0" destOrd="0" presId="urn:microsoft.com/office/officeart/2005/8/layout/vList5"/>
    <dgm:cxn modelId="{7748D5B2-70C0-42BD-AD25-C7F0338022DC}" type="presParOf" srcId="{8AECCBF6-1B5E-4984-AF6E-C8BB36A620C2}" destId="{B8124C09-1C22-4591-AC53-166C6F2B4D33}" srcOrd="1" destOrd="0" presId="urn:microsoft.com/office/officeart/2005/8/layout/vList5"/>
    <dgm:cxn modelId="{B20ADB82-F79F-495E-B533-7BEF94F148CD}" type="presParOf" srcId="{3A8A3489-487A-4D81-99A2-D74D081C05C8}" destId="{5CECAC37-39B1-42D7-8F3B-48B4A135DFD8}" srcOrd="1" destOrd="0" presId="urn:microsoft.com/office/officeart/2005/8/layout/vList5"/>
    <dgm:cxn modelId="{785C3774-6078-4C8C-9A71-CB25494F01B9}" type="presParOf" srcId="{3A8A3489-487A-4D81-99A2-D74D081C05C8}" destId="{97C543AB-2178-4EB3-9A59-A75FC793D4F4}" srcOrd="2" destOrd="0" presId="urn:microsoft.com/office/officeart/2005/8/layout/vList5"/>
    <dgm:cxn modelId="{7EB85B43-5A62-44F1-A479-E25EE63DF8E3}" type="presParOf" srcId="{97C543AB-2178-4EB3-9A59-A75FC793D4F4}" destId="{2BF77F36-6CEC-4F68-8143-E33337BBE16E}" srcOrd="0" destOrd="0" presId="urn:microsoft.com/office/officeart/2005/8/layout/vList5"/>
    <dgm:cxn modelId="{158C8FB3-54E0-4CB9-ACED-B92A8526EFDD}" type="presParOf" srcId="{97C543AB-2178-4EB3-9A59-A75FC793D4F4}" destId="{AFF2EBB6-F349-4D8E-BB2B-C4B2501A344F}" srcOrd="1" destOrd="0" presId="urn:microsoft.com/office/officeart/2005/8/layout/vList5"/>
    <dgm:cxn modelId="{341EE458-F540-437E-BC87-1B7A9A780C9C}" type="presParOf" srcId="{3A8A3489-487A-4D81-99A2-D74D081C05C8}" destId="{2059616C-14C0-4C8B-8C1A-2EE489BDB054}" srcOrd="3" destOrd="0" presId="urn:microsoft.com/office/officeart/2005/8/layout/vList5"/>
    <dgm:cxn modelId="{2DE5D30D-72CF-4D03-AB74-89316BA2B5ED}" type="presParOf" srcId="{3A8A3489-487A-4D81-99A2-D74D081C05C8}" destId="{03FFE16E-9422-4B57-B856-972A5C70B7E2}" srcOrd="4" destOrd="0" presId="urn:microsoft.com/office/officeart/2005/8/layout/vList5"/>
    <dgm:cxn modelId="{ED633C2E-0CA0-4052-B012-D9600273B7B6}" type="presParOf" srcId="{03FFE16E-9422-4B57-B856-972A5C70B7E2}" destId="{E2CA47F5-47EE-4341-A709-025E296A0901}" srcOrd="0" destOrd="0" presId="urn:microsoft.com/office/officeart/2005/8/layout/vList5"/>
    <dgm:cxn modelId="{736CBB51-55A5-4842-A0D7-DC5C0FC0CFBF}" type="presParOf" srcId="{03FFE16E-9422-4B57-B856-972A5C70B7E2}" destId="{727EF11A-6DC2-4662-A70B-973E5ECFC292}" srcOrd="1" destOrd="0" presId="urn:microsoft.com/office/officeart/2005/8/layout/vList5"/>
    <dgm:cxn modelId="{77C9DBF6-C150-437D-804F-E8568A0DCAAB}" type="presParOf" srcId="{3A8A3489-487A-4D81-99A2-D74D081C05C8}" destId="{19E553F5-0B1A-4805-AC22-00A9212B09F8}" srcOrd="5" destOrd="0" presId="urn:microsoft.com/office/officeart/2005/8/layout/vList5"/>
    <dgm:cxn modelId="{3EEFDB32-BBCD-409A-8858-6AB1FEF0B931}" type="presParOf" srcId="{3A8A3489-487A-4D81-99A2-D74D081C05C8}" destId="{312ED001-6283-491B-8443-F26F62E46D4D}" srcOrd="6" destOrd="0" presId="urn:microsoft.com/office/officeart/2005/8/layout/vList5"/>
    <dgm:cxn modelId="{6ECC0C08-B911-4AB7-965D-21E28B7158AF}" type="presParOf" srcId="{312ED001-6283-491B-8443-F26F62E46D4D}" destId="{48BD2D6A-E0F2-4527-AF3C-8E75B1D00D3E}" srcOrd="0" destOrd="0" presId="urn:microsoft.com/office/officeart/2005/8/layout/vList5"/>
    <dgm:cxn modelId="{D8A6FBCF-4B1D-44D3-B9E7-87589595B174}" type="presParOf" srcId="{312ED001-6283-491B-8443-F26F62E46D4D}" destId="{3A907362-D088-4322-82A7-D776BB05AFD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1DE422-B178-4046-B9F9-A0C9CFF33A23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81D277-899A-4D90-A05A-6F860F4FE75F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2000" b="1" i="0" dirty="0" smtClean="0">
              <a:solidFill>
                <a:srgbClr val="FFFF00"/>
              </a:solidFill>
            </a:rPr>
            <a:t>Не устанавливать требования к конкретным показателям товаров </a:t>
          </a:r>
          <a:endParaRPr lang="ru-RU" sz="2000" b="1" i="0" dirty="0">
            <a:solidFill>
              <a:srgbClr val="FFFF00"/>
            </a:solidFill>
          </a:endParaRPr>
        </a:p>
      </dgm:t>
    </dgm:pt>
    <dgm:pt modelId="{7D88885B-A99D-49B9-918C-71551DADDBB2}" type="parTrans" cxnId="{B8DA2A76-6AEF-45D2-B19C-2A3A9B48EAE7}">
      <dgm:prSet/>
      <dgm:spPr/>
      <dgm:t>
        <a:bodyPr/>
        <a:lstStyle/>
        <a:p>
          <a:endParaRPr lang="ru-RU"/>
        </a:p>
      </dgm:t>
    </dgm:pt>
    <dgm:pt modelId="{07ACA967-9EB2-47EB-88AE-0DB39C069906}" type="sibTrans" cxnId="{B8DA2A76-6AEF-45D2-B19C-2A3A9B48EAE7}">
      <dgm:prSet/>
      <dgm:spPr/>
      <dgm:t>
        <a:bodyPr/>
        <a:lstStyle/>
        <a:p>
          <a:endParaRPr lang="ru-RU"/>
        </a:p>
      </dgm:t>
    </dgm:pt>
    <dgm:pt modelId="{3C301467-392A-412B-90D2-F56C051516C4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b="1" dirty="0" smtClean="0">
              <a:solidFill>
                <a:srgbClr val="0070C0"/>
              </a:solidFill>
            </a:rPr>
            <a:t>Не устанавливать требования к составу заявок о представлении конкретных показателей товаров</a:t>
          </a:r>
          <a:endParaRPr lang="ru-RU" sz="2000" b="1" dirty="0">
            <a:solidFill>
              <a:srgbClr val="0070C0"/>
            </a:solidFill>
          </a:endParaRPr>
        </a:p>
      </dgm:t>
    </dgm:pt>
    <dgm:pt modelId="{5FE6B098-3C78-4DE5-A242-C97D36279483}" type="parTrans" cxnId="{79BABEC6-91E2-444A-BBA6-E87E522E0E48}">
      <dgm:prSet/>
      <dgm:spPr/>
      <dgm:t>
        <a:bodyPr/>
        <a:lstStyle/>
        <a:p>
          <a:endParaRPr lang="ru-RU"/>
        </a:p>
      </dgm:t>
    </dgm:pt>
    <dgm:pt modelId="{9DFE17C3-0BF4-4420-A5C5-57FA36227C02}" type="sibTrans" cxnId="{79BABEC6-91E2-444A-BBA6-E87E522E0E48}">
      <dgm:prSet/>
      <dgm:spPr/>
      <dgm:t>
        <a:bodyPr/>
        <a:lstStyle/>
        <a:p>
          <a:endParaRPr lang="ru-RU"/>
        </a:p>
      </dgm:t>
    </dgm:pt>
    <dgm:pt modelId="{4B501B3E-DC95-4631-945E-5EEC45F88F36}" type="pres">
      <dgm:prSet presAssocID="{CE1DE422-B178-4046-B9F9-A0C9CFF33A2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60DCAD-A4D2-497D-8A8E-C540D49AEB46}" type="pres">
      <dgm:prSet presAssocID="{E481D277-899A-4D90-A05A-6F860F4FE75F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529F47-3FAA-46BD-A635-0243859C695C}" type="pres">
      <dgm:prSet presAssocID="{3C301467-392A-412B-90D2-F56C051516C4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426A36-F9CC-4DE9-9B3B-59B1CAB8652A}" type="presOf" srcId="{CE1DE422-B178-4046-B9F9-A0C9CFF33A23}" destId="{4B501B3E-DC95-4631-945E-5EEC45F88F36}" srcOrd="0" destOrd="0" presId="urn:microsoft.com/office/officeart/2005/8/layout/arrow1"/>
    <dgm:cxn modelId="{390F95B4-2CCE-443E-A61A-098F97ACCBFE}" type="presOf" srcId="{E481D277-899A-4D90-A05A-6F860F4FE75F}" destId="{1660DCAD-A4D2-497D-8A8E-C540D49AEB46}" srcOrd="0" destOrd="0" presId="urn:microsoft.com/office/officeart/2005/8/layout/arrow1"/>
    <dgm:cxn modelId="{79BABEC6-91E2-444A-BBA6-E87E522E0E48}" srcId="{CE1DE422-B178-4046-B9F9-A0C9CFF33A23}" destId="{3C301467-392A-412B-90D2-F56C051516C4}" srcOrd="1" destOrd="0" parTransId="{5FE6B098-3C78-4DE5-A242-C97D36279483}" sibTransId="{9DFE17C3-0BF4-4420-A5C5-57FA36227C02}"/>
    <dgm:cxn modelId="{5E8F2599-0E8F-4BC1-9F75-F5386752F961}" type="presOf" srcId="{3C301467-392A-412B-90D2-F56C051516C4}" destId="{13529F47-3FAA-46BD-A635-0243859C695C}" srcOrd="0" destOrd="0" presId="urn:microsoft.com/office/officeart/2005/8/layout/arrow1"/>
    <dgm:cxn modelId="{B8DA2A76-6AEF-45D2-B19C-2A3A9B48EAE7}" srcId="{CE1DE422-B178-4046-B9F9-A0C9CFF33A23}" destId="{E481D277-899A-4D90-A05A-6F860F4FE75F}" srcOrd="0" destOrd="0" parTransId="{7D88885B-A99D-49B9-918C-71551DADDBB2}" sibTransId="{07ACA967-9EB2-47EB-88AE-0DB39C069906}"/>
    <dgm:cxn modelId="{A62CB5A5-104D-4990-A4D6-E2F21F3833D4}" type="presParOf" srcId="{4B501B3E-DC95-4631-945E-5EEC45F88F36}" destId="{1660DCAD-A4D2-497D-8A8E-C540D49AEB46}" srcOrd="0" destOrd="0" presId="urn:microsoft.com/office/officeart/2005/8/layout/arrow1"/>
    <dgm:cxn modelId="{F4237FFE-7D19-4F60-999F-893AC7E27E8C}" type="presParOf" srcId="{4B501B3E-DC95-4631-945E-5EEC45F88F36}" destId="{13529F47-3FAA-46BD-A635-0243859C695C}" srcOrd="1" destOrd="0" presId="urn:microsoft.com/office/officeart/2005/8/layout/arrow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2EC463-A908-4607-BD73-62A3C21F31C9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C1307E-86E5-4DCA-A53A-F3210EDDB455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2400" dirty="0" smtClean="0">
              <a:solidFill>
                <a:srgbClr val="FF0000"/>
              </a:solidFill>
            </a:rPr>
            <a:t>Инструкция по заполнению заявок</a:t>
          </a:r>
        </a:p>
        <a:p>
          <a:endParaRPr lang="ru-RU" sz="2800" dirty="0">
            <a:solidFill>
              <a:srgbClr val="FF0000"/>
            </a:solidFill>
          </a:endParaRPr>
        </a:p>
      </dgm:t>
    </dgm:pt>
    <dgm:pt modelId="{316C6D16-F7FC-48DE-8C0E-63D1ACA3A50B}" type="parTrans" cxnId="{27E0CD64-4EB7-4111-91C2-81A70EA371DB}">
      <dgm:prSet/>
      <dgm:spPr/>
      <dgm:t>
        <a:bodyPr/>
        <a:lstStyle/>
        <a:p>
          <a:endParaRPr lang="ru-RU"/>
        </a:p>
      </dgm:t>
    </dgm:pt>
    <dgm:pt modelId="{1CF97778-D1D0-475C-8F61-D60118AB5518}" type="sibTrans" cxnId="{27E0CD64-4EB7-4111-91C2-81A70EA371DB}">
      <dgm:prSet/>
      <dgm:spPr/>
      <dgm:t>
        <a:bodyPr/>
        <a:lstStyle/>
        <a:p>
          <a:endParaRPr lang="ru-RU"/>
        </a:p>
      </dgm:t>
    </dgm:pt>
    <dgm:pt modelId="{CC115111-A5C0-482F-A14F-6DC33B8139BB}">
      <dgm:prSet/>
      <dgm:spPr>
        <a:solidFill>
          <a:srgbClr val="FF0000"/>
        </a:solidFill>
      </dgm:spPr>
      <dgm:t>
        <a:bodyPr/>
        <a:lstStyle/>
        <a:p>
          <a:r>
            <a:rPr lang="ru-RU" b="0" i="0" dirty="0" smtClean="0"/>
            <a:t>1) Определить раздел и (или) пункт документации о закупке, в котором содержатся требования к показателям, в отношении которых участники закупки делают предложение в своих заявках</a:t>
          </a:r>
          <a:endParaRPr lang="ru-RU" dirty="0"/>
        </a:p>
      </dgm:t>
    </dgm:pt>
    <dgm:pt modelId="{AD25C201-76C3-4E74-A148-8E5CD265AB71}" type="parTrans" cxnId="{74DC6FDD-DDD5-4719-BA5A-AE97B2A924BA}">
      <dgm:prSet/>
      <dgm:spPr>
        <a:solidFill>
          <a:srgbClr val="FF0000"/>
        </a:solidFill>
      </dgm:spPr>
      <dgm:t>
        <a:bodyPr/>
        <a:lstStyle/>
        <a:p>
          <a:endParaRPr lang="ru-RU"/>
        </a:p>
      </dgm:t>
    </dgm:pt>
    <dgm:pt modelId="{F4F07E18-6F4D-4183-AC71-63AAEA0AA542}" type="sibTrans" cxnId="{74DC6FDD-DDD5-4719-BA5A-AE97B2A924BA}">
      <dgm:prSet/>
      <dgm:spPr/>
      <dgm:t>
        <a:bodyPr/>
        <a:lstStyle/>
        <a:p>
          <a:endParaRPr lang="ru-RU"/>
        </a:p>
      </dgm:t>
    </dgm:pt>
    <dgm:pt modelId="{B9542CE8-6047-44A7-9F67-5417AB1DEE3B}">
      <dgm:prSet/>
      <dgm:spPr>
        <a:solidFill>
          <a:srgbClr val="92D050"/>
        </a:solidFill>
      </dgm:spPr>
      <dgm:t>
        <a:bodyPr/>
        <a:lstStyle/>
        <a:p>
          <a:r>
            <a:rPr lang="ru-RU" b="0" i="0" dirty="0" smtClean="0">
              <a:solidFill>
                <a:srgbClr val="7030A0"/>
              </a:solidFill>
            </a:rPr>
            <a:t>2) Определить, в отношении каких именно показателей заказчиком установлены максимальные и (или) минимальные значения, а также порядок их указания участниками закупки в своих заявках (в виде одного значения показателя или диапазона значений показателя)</a:t>
          </a:r>
          <a:endParaRPr lang="ru-RU" dirty="0">
            <a:solidFill>
              <a:srgbClr val="7030A0"/>
            </a:solidFill>
          </a:endParaRPr>
        </a:p>
      </dgm:t>
    </dgm:pt>
    <dgm:pt modelId="{B49694F4-C3B4-45FC-833B-096C42BEB0D5}" type="parTrans" cxnId="{C86E386F-81DE-4233-BD16-1DE300ECAFA5}">
      <dgm:prSet/>
      <dgm:spPr>
        <a:solidFill>
          <a:srgbClr val="92D050"/>
        </a:solidFill>
      </dgm:spPr>
      <dgm:t>
        <a:bodyPr/>
        <a:lstStyle/>
        <a:p>
          <a:endParaRPr lang="ru-RU"/>
        </a:p>
      </dgm:t>
    </dgm:pt>
    <dgm:pt modelId="{28C3D295-2BD0-4CFD-A4DC-CEBF5DE3B083}" type="sibTrans" cxnId="{C86E386F-81DE-4233-BD16-1DE300ECAFA5}">
      <dgm:prSet/>
      <dgm:spPr/>
      <dgm:t>
        <a:bodyPr/>
        <a:lstStyle/>
        <a:p>
          <a:endParaRPr lang="ru-RU"/>
        </a:p>
      </dgm:t>
    </dgm:pt>
    <dgm:pt modelId="{2FEB0471-CF99-4ABA-A246-B0A3401C174E}">
      <dgm:prSet/>
      <dgm:spPr>
        <a:solidFill>
          <a:srgbClr val="0070C0"/>
        </a:solidFill>
      </dgm:spPr>
      <dgm:t>
        <a:bodyPr/>
        <a:lstStyle/>
        <a:p>
          <a:r>
            <a:rPr lang="ru-RU" b="0" i="0" dirty="0" smtClean="0"/>
            <a:t>3) Определить, в отношении каких именно показателей заказчиком установлены значения, которые не могут изменяться, и соответственно подлежат указанию участниками закупки в своих заявках без каких-либо изменений</a:t>
          </a:r>
          <a:endParaRPr lang="ru-RU" dirty="0"/>
        </a:p>
      </dgm:t>
    </dgm:pt>
    <dgm:pt modelId="{360B8A4F-89AA-4F59-9070-887E1AF016FF}" type="parTrans" cxnId="{F0E762C6-9944-4CA3-A17F-200688BF2AE4}">
      <dgm:prSet/>
      <dgm:spPr>
        <a:solidFill>
          <a:srgbClr val="0070C0"/>
        </a:solidFill>
      </dgm:spPr>
      <dgm:t>
        <a:bodyPr/>
        <a:lstStyle/>
        <a:p>
          <a:endParaRPr lang="ru-RU"/>
        </a:p>
      </dgm:t>
    </dgm:pt>
    <dgm:pt modelId="{806C5D94-A579-44DB-8AF8-AFF604CFBD8B}" type="sibTrans" cxnId="{F0E762C6-9944-4CA3-A17F-200688BF2AE4}">
      <dgm:prSet/>
      <dgm:spPr/>
      <dgm:t>
        <a:bodyPr/>
        <a:lstStyle/>
        <a:p>
          <a:endParaRPr lang="ru-RU"/>
        </a:p>
      </dgm:t>
    </dgm:pt>
    <dgm:pt modelId="{23561896-5AD9-4628-8FE4-77633FE1DA22}" type="pres">
      <dgm:prSet presAssocID="{642EC463-A908-4607-BD73-62A3C21F31C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E64AB9-4466-431F-9FB7-E803C7C25649}" type="pres">
      <dgm:prSet presAssocID="{A7C1307E-86E5-4DCA-A53A-F3210EDDB455}" presName="centerShape" presStyleLbl="node0" presStyleIdx="0" presStyleCnt="1" custScaleX="135122" custScaleY="124938" custLinFactNeighborX="-137" custLinFactNeighborY="1094"/>
      <dgm:spPr/>
      <dgm:t>
        <a:bodyPr/>
        <a:lstStyle/>
        <a:p>
          <a:endParaRPr lang="ru-RU"/>
        </a:p>
      </dgm:t>
    </dgm:pt>
    <dgm:pt modelId="{C010A84F-973B-41BA-A580-1F4ABA44256F}" type="pres">
      <dgm:prSet presAssocID="{B49694F4-C3B4-45FC-833B-096C42BEB0D5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6A303354-DA03-4382-AB86-2E0467FD3A2A}" type="pres">
      <dgm:prSet presAssocID="{B9542CE8-6047-44A7-9F67-5417AB1DEE3B}" presName="node" presStyleLbl="node1" presStyleIdx="0" presStyleCnt="3" custScaleX="238260" custScaleY="69882" custRadScaleRad="134479" custRadScaleInc="-131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62026A-D321-4289-8959-DB7E6B3696CE}" type="pres">
      <dgm:prSet presAssocID="{AD25C201-76C3-4E74-A148-8E5CD265AB71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374F798E-BA11-4708-9F53-734E2DEE0A3B}" type="pres">
      <dgm:prSet presAssocID="{CC115111-A5C0-482F-A14F-6DC33B8139BB}" presName="node" presStyleLbl="node1" presStyleIdx="1" presStyleCnt="3" custScaleX="365252" custScaleY="505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E63F8E-C68E-49EE-AAA5-4949CB1CA78D}" type="pres">
      <dgm:prSet presAssocID="{360B8A4F-89AA-4F59-9070-887E1AF016FF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4E4D7DAC-4961-4F78-99B3-ADB33718574A}" type="pres">
      <dgm:prSet presAssocID="{2FEB0471-CF99-4ABA-A246-B0A3401C174E}" presName="node" presStyleLbl="node1" presStyleIdx="2" presStyleCnt="3" custScaleX="223409" custScaleY="70937" custRadScaleRad="125124" custRadScaleInc="84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8658EB-4997-4A67-8313-E6BF388CDB2D}" type="presOf" srcId="{AD25C201-76C3-4E74-A148-8E5CD265AB71}" destId="{EA62026A-D321-4289-8959-DB7E6B3696CE}" srcOrd="0" destOrd="0" presId="urn:microsoft.com/office/officeart/2005/8/layout/radial4"/>
    <dgm:cxn modelId="{8D3805EA-2064-4467-8238-D9512C3F6206}" type="presOf" srcId="{B9542CE8-6047-44A7-9F67-5417AB1DEE3B}" destId="{6A303354-DA03-4382-AB86-2E0467FD3A2A}" srcOrd="0" destOrd="0" presId="urn:microsoft.com/office/officeart/2005/8/layout/radial4"/>
    <dgm:cxn modelId="{74DC6FDD-DDD5-4719-BA5A-AE97B2A924BA}" srcId="{A7C1307E-86E5-4DCA-A53A-F3210EDDB455}" destId="{CC115111-A5C0-482F-A14F-6DC33B8139BB}" srcOrd="1" destOrd="0" parTransId="{AD25C201-76C3-4E74-A148-8E5CD265AB71}" sibTransId="{F4F07E18-6F4D-4183-AC71-63AAEA0AA542}"/>
    <dgm:cxn modelId="{FE4570F3-D9F6-4848-9F58-F0647E2C996B}" type="presOf" srcId="{642EC463-A908-4607-BD73-62A3C21F31C9}" destId="{23561896-5AD9-4628-8FE4-77633FE1DA22}" srcOrd="0" destOrd="0" presId="urn:microsoft.com/office/officeart/2005/8/layout/radial4"/>
    <dgm:cxn modelId="{5318BCA2-D250-4DC8-932B-A28F6D199C6F}" type="presOf" srcId="{A7C1307E-86E5-4DCA-A53A-F3210EDDB455}" destId="{E6E64AB9-4466-431F-9FB7-E803C7C25649}" srcOrd="0" destOrd="0" presId="urn:microsoft.com/office/officeart/2005/8/layout/radial4"/>
    <dgm:cxn modelId="{E0DB1B8F-A85A-4EF3-ADF9-85F039DA3765}" type="presOf" srcId="{CC115111-A5C0-482F-A14F-6DC33B8139BB}" destId="{374F798E-BA11-4708-9F53-734E2DEE0A3B}" srcOrd="0" destOrd="0" presId="urn:microsoft.com/office/officeart/2005/8/layout/radial4"/>
    <dgm:cxn modelId="{27E0CD64-4EB7-4111-91C2-81A70EA371DB}" srcId="{642EC463-A908-4607-BD73-62A3C21F31C9}" destId="{A7C1307E-86E5-4DCA-A53A-F3210EDDB455}" srcOrd="0" destOrd="0" parTransId="{316C6D16-F7FC-48DE-8C0E-63D1ACA3A50B}" sibTransId="{1CF97778-D1D0-475C-8F61-D60118AB5518}"/>
    <dgm:cxn modelId="{F0E762C6-9944-4CA3-A17F-200688BF2AE4}" srcId="{A7C1307E-86E5-4DCA-A53A-F3210EDDB455}" destId="{2FEB0471-CF99-4ABA-A246-B0A3401C174E}" srcOrd="2" destOrd="0" parTransId="{360B8A4F-89AA-4F59-9070-887E1AF016FF}" sibTransId="{806C5D94-A579-44DB-8AF8-AFF604CFBD8B}"/>
    <dgm:cxn modelId="{CBE395B8-552A-4AFC-950C-6B645FE32385}" type="presOf" srcId="{2FEB0471-CF99-4ABA-A246-B0A3401C174E}" destId="{4E4D7DAC-4961-4F78-99B3-ADB33718574A}" srcOrd="0" destOrd="0" presId="urn:microsoft.com/office/officeart/2005/8/layout/radial4"/>
    <dgm:cxn modelId="{6133E150-40FA-419E-8ABF-38DF657F8290}" type="presOf" srcId="{360B8A4F-89AA-4F59-9070-887E1AF016FF}" destId="{23E63F8E-C68E-49EE-AAA5-4949CB1CA78D}" srcOrd="0" destOrd="0" presId="urn:microsoft.com/office/officeart/2005/8/layout/radial4"/>
    <dgm:cxn modelId="{D350749C-53A2-447D-BB1A-647E7F70CFFE}" type="presOf" srcId="{B49694F4-C3B4-45FC-833B-096C42BEB0D5}" destId="{C010A84F-973B-41BA-A580-1F4ABA44256F}" srcOrd="0" destOrd="0" presId="urn:microsoft.com/office/officeart/2005/8/layout/radial4"/>
    <dgm:cxn modelId="{C86E386F-81DE-4233-BD16-1DE300ECAFA5}" srcId="{A7C1307E-86E5-4DCA-A53A-F3210EDDB455}" destId="{B9542CE8-6047-44A7-9F67-5417AB1DEE3B}" srcOrd="0" destOrd="0" parTransId="{B49694F4-C3B4-45FC-833B-096C42BEB0D5}" sibTransId="{28C3D295-2BD0-4CFD-A4DC-CEBF5DE3B083}"/>
    <dgm:cxn modelId="{C2ED8BF4-9131-4894-B9B4-7DAEC02197BC}" type="presParOf" srcId="{23561896-5AD9-4628-8FE4-77633FE1DA22}" destId="{E6E64AB9-4466-431F-9FB7-E803C7C25649}" srcOrd="0" destOrd="0" presId="urn:microsoft.com/office/officeart/2005/8/layout/radial4"/>
    <dgm:cxn modelId="{ACD21575-47F6-486C-9981-71385A7628AB}" type="presParOf" srcId="{23561896-5AD9-4628-8FE4-77633FE1DA22}" destId="{C010A84F-973B-41BA-A580-1F4ABA44256F}" srcOrd="1" destOrd="0" presId="urn:microsoft.com/office/officeart/2005/8/layout/radial4"/>
    <dgm:cxn modelId="{4EEA142E-B104-4644-8D0A-15A628467E0A}" type="presParOf" srcId="{23561896-5AD9-4628-8FE4-77633FE1DA22}" destId="{6A303354-DA03-4382-AB86-2E0467FD3A2A}" srcOrd="2" destOrd="0" presId="urn:microsoft.com/office/officeart/2005/8/layout/radial4"/>
    <dgm:cxn modelId="{885393BF-DC50-48AE-8ACA-F248F7DB5348}" type="presParOf" srcId="{23561896-5AD9-4628-8FE4-77633FE1DA22}" destId="{EA62026A-D321-4289-8959-DB7E6B3696CE}" srcOrd="3" destOrd="0" presId="urn:microsoft.com/office/officeart/2005/8/layout/radial4"/>
    <dgm:cxn modelId="{966E87BD-7095-4D92-80C8-2E1E1AC82042}" type="presParOf" srcId="{23561896-5AD9-4628-8FE4-77633FE1DA22}" destId="{374F798E-BA11-4708-9F53-734E2DEE0A3B}" srcOrd="4" destOrd="0" presId="urn:microsoft.com/office/officeart/2005/8/layout/radial4"/>
    <dgm:cxn modelId="{8C847022-A5FA-464A-8013-FC865C874776}" type="presParOf" srcId="{23561896-5AD9-4628-8FE4-77633FE1DA22}" destId="{23E63F8E-C68E-49EE-AAA5-4949CB1CA78D}" srcOrd="5" destOrd="0" presId="urn:microsoft.com/office/officeart/2005/8/layout/radial4"/>
    <dgm:cxn modelId="{6A8D775D-77AE-470B-ACA4-49A01E1BCCC0}" type="presParOf" srcId="{23561896-5AD9-4628-8FE4-77633FE1DA22}" destId="{4E4D7DAC-4961-4F78-99B3-ADB33718574A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1228C76-7817-430A-9664-A710EFD2E9EC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EBF7638-BC42-4049-A859-6A3B08222DC7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800" dirty="0" smtClean="0"/>
            <a:t>1. Требование устанавливается при проведении работ строительных, входящих в указанные коды, если НМЦК превышает 10 млн. руб. Формулировка – в соответствии со столбцом 2 Приложения №1.</a:t>
          </a:r>
          <a:endParaRPr lang="ru-RU" sz="1800" dirty="0"/>
        </a:p>
      </dgm:t>
    </dgm:pt>
    <dgm:pt modelId="{9903FAE1-8412-4B76-9B27-A72CA6DC5FA6}" type="parTrans" cxnId="{39CEC0C2-195E-4617-AF8B-89E700D64342}">
      <dgm:prSet/>
      <dgm:spPr/>
      <dgm:t>
        <a:bodyPr/>
        <a:lstStyle/>
        <a:p>
          <a:endParaRPr lang="ru-RU"/>
        </a:p>
      </dgm:t>
    </dgm:pt>
    <dgm:pt modelId="{1EA3E1E2-80DE-4D78-B74D-7DF2F209675A}" type="sibTrans" cxnId="{39CEC0C2-195E-4617-AF8B-89E700D64342}">
      <dgm:prSet/>
      <dgm:spPr/>
      <dgm:t>
        <a:bodyPr/>
        <a:lstStyle/>
        <a:p>
          <a:endParaRPr lang="ru-RU"/>
        </a:p>
      </dgm:t>
    </dgm:pt>
    <dgm:pt modelId="{AE8A975E-FCF2-4146-8478-6283C7793D11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800" dirty="0" smtClean="0"/>
            <a:t>2. Необходимо определить группу работ, опытом выполнения которых должен обладать участник (по ОКС; по объектам, не являющимся ОКС).</a:t>
          </a:r>
          <a:endParaRPr lang="ru-RU" sz="1800" dirty="0"/>
        </a:p>
      </dgm:t>
    </dgm:pt>
    <dgm:pt modelId="{CE6C33B2-18BD-4A7B-A0BC-D3FC5DC4A1D7}" type="parTrans" cxnId="{70A97415-5482-40F3-BB32-8DAD73BBA461}">
      <dgm:prSet/>
      <dgm:spPr/>
      <dgm:t>
        <a:bodyPr/>
        <a:lstStyle/>
        <a:p>
          <a:endParaRPr lang="ru-RU"/>
        </a:p>
      </dgm:t>
    </dgm:pt>
    <dgm:pt modelId="{69A9ADA6-F336-45A7-9B27-CA1873316374}" type="sibTrans" cxnId="{70A97415-5482-40F3-BB32-8DAD73BBA461}">
      <dgm:prSet/>
      <dgm:spPr/>
      <dgm:t>
        <a:bodyPr/>
        <a:lstStyle/>
        <a:p>
          <a:endParaRPr lang="ru-RU"/>
        </a:p>
      </dgm:t>
    </dgm:pt>
    <dgm:pt modelId="{E4D4FF1F-6D9F-4E26-8BCD-DAD672C7BD63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800" dirty="0" smtClean="0"/>
            <a:t>3. Требования к составу заявок - в соответствии со столбцом 3 Приложения №1.</a:t>
          </a:r>
          <a:endParaRPr lang="ru-RU" sz="1800" dirty="0"/>
        </a:p>
      </dgm:t>
    </dgm:pt>
    <dgm:pt modelId="{9698A2CC-C043-43C9-A73C-3D600EF661C9}" type="parTrans" cxnId="{79E94872-F8BF-4500-AD38-9636C3FAA0E8}">
      <dgm:prSet/>
      <dgm:spPr/>
      <dgm:t>
        <a:bodyPr/>
        <a:lstStyle/>
        <a:p>
          <a:endParaRPr lang="ru-RU"/>
        </a:p>
      </dgm:t>
    </dgm:pt>
    <dgm:pt modelId="{14825B17-5BAB-49E9-99FE-91B0878AB193}" type="sibTrans" cxnId="{79E94872-F8BF-4500-AD38-9636C3FAA0E8}">
      <dgm:prSet/>
      <dgm:spPr/>
      <dgm:t>
        <a:bodyPr/>
        <a:lstStyle/>
        <a:p>
          <a:endParaRPr lang="ru-RU"/>
        </a:p>
      </dgm:t>
    </dgm:pt>
    <dgm:pt modelId="{391FBF71-3036-4EA3-8458-73F00FAB8E08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800" dirty="0" smtClean="0"/>
            <a:t>4. При проверке обращать внимание, чтобы контракты были представлены в полном объеме (с приложениями, определяющими виды и объемы работ), акты приемки – на полную стоимость контракта и т.п.</a:t>
          </a:r>
          <a:endParaRPr lang="ru-RU" sz="1800" dirty="0"/>
        </a:p>
      </dgm:t>
    </dgm:pt>
    <dgm:pt modelId="{D3A423FE-9BA3-45B5-8FB6-BFC5C750F164}" type="parTrans" cxnId="{CFCB99ED-BE2B-461B-BE1F-3C6E140BA3A7}">
      <dgm:prSet/>
      <dgm:spPr/>
      <dgm:t>
        <a:bodyPr/>
        <a:lstStyle/>
        <a:p>
          <a:endParaRPr lang="ru-RU"/>
        </a:p>
      </dgm:t>
    </dgm:pt>
    <dgm:pt modelId="{63FF1BD8-FBF6-4730-A501-F26C94D2D76C}" type="sibTrans" cxnId="{CFCB99ED-BE2B-461B-BE1F-3C6E140BA3A7}">
      <dgm:prSet/>
      <dgm:spPr/>
      <dgm:t>
        <a:bodyPr/>
        <a:lstStyle/>
        <a:p>
          <a:endParaRPr lang="ru-RU"/>
        </a:p>
      </dgm:t>
    </dgm:pt>
    <dgm:pt modelId="{24734148-F865-4DD1-B09C-B9F00C6238DF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800" dirty="0" smtClean="0"/>
            <a:t>5. Проверка представленных документов на достоверность – реестр контрактов, запросы контрагентам, запросы в контролирующие органы в сфере проектирования и строительства и т.п.</a:t>
          </a:r>
          <a:endParaRPr lang="ru-RU" sz="1800" dirty="0"/>
        </a:p>
      </dgm:t>
    </dgm:pt>
    <dgm:pt modelId="{5493B52B-BEF4-4F0E-A0C0-3CC3037C7E9C}" type="parTrans" cxnId="{87CDD5AD-DA5A-4A1A-844D-F1C540BD4F57}">
      <dgm:prSet/>
      <dgm:spPr/>
      <dgm:t>
        <a:bodyPr/>
        <a:lstStyle/>
        <a:p>
          <a:endParaRPr lang="ru-RU"/>
        </a:p>
      </dgm:t>
    </dgm:pt>
    <dgm:pt modelId="{FD486AD3-EAE0-47B3-8893-398D993EC931}" type="sibTrans" cxnId="{87CDD5AD-DA5A-4A1A-844D-F1C540BD4F57}">
      <dgm:prSet/>
      <dgm:spPr/>
      <dgm:t>
        <a:bodyPr/>
        <a:lstStyle/>
        <a:p>
          <a:endParaRPr lang="ru-RU"/>
        </a:p>
      </dgm:t>
    </dgm:pt>
    <dgm:pt modelId="{0401E1BF-8B14-43C3-895C-BE9FEA512B80}" type="pres">
      <dgm:prSet presAssocID="{41228C76-7817-430A-9664-A710EFD2E9E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B60A59-8C8C-41C3-A917-F2F271C8B3C9}" type="pres">
      <dgm:prSet presAssocID="{41228C76-7817-430A-9664-A710EFD2E9EC}" presName="dummyMaxCanvas" presStyleCnt="0">
        <dgm:presLayoutVars/>
      </dgm:prSet>
      <dgm:spPr/>
    </dgm:pt>
    <dgm:pt modelId="{17A97E87-DE40-49A7-BA6C-9E28168BC869}" type="pres">
      <dgm:prSet presAssocID="{41228C76-7817-430A-9664-A710EFD2E9EC}" presName="FiveNodes_1" presStyleLbl="node1" presStyleIdx="0" presStyleCnt="5" custScaleX="108546" custLinFactNeighborX="2799" custLinFactNeighborY="95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036CE1-66A0-44AC-827C-4DA92184E82D}" type="pres">
      <dgm:prSet presAssocID="{41228C76-7817-430A-9664-A710EFD2E9EC}" presName="FiveNodes_2" presStyleLbl="node1" presStyleIdx="1" presStyleCnt="5" custScaleX="109898" custLinFactNeighborX="-1027" custLinFactNeighborY="38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2784DF-B0F2-4781-8A98-031BA7127433}" type="pres">
      <dgm:prSet presAssocID="{41228C76-7817-430A-9664-A710EFD2E9EC}" presName="FiveNodes_3" presStyleLbl="node1" presStyleIdx="2" presStyleCnt="5" custScaleX="109144" custLinFactNeighborX="-4572" custLinFactNeighborY="-9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38903A-00FE-4217-9F54-9CB7479F4B8E}" type="pres">
      <dgm:prSet presAssocID="{41228C76-7817-430A-9664-A710EFD2E9EC}" presName="FiveNodes_4" presStyleLbl="node1" presStyleIdx="3" presStyleCnt="5" custScaleX="106010" custLinFactNeighborX="-6810" custLinFactNeighborY="-19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F07854-1B6B-42C7-A05A-AB74BD74AA4A}" type="pres">
      <dgm:prSet presAssocID="{41228C76-7817-430A-9664-A710EFD2E9EC}" presName="FiveNodes_5" presStyleLbl="node1" presStyleIdx="4" presStyleCnt="5" custScaleX="106016" custLinFactNeighborX="-103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2BC23B-2709-443B-AC25-AD2CC5D3EE55}" type="pres">
      <dgm:prSet presAssocID="{41228C76-7817-430A-9664-A710EFD2E9EC}" presName="FiveConn_1-2" presStyleLbl="fgAccFollowNode1" presStyleIdx="0" presStyleCnt="4" custLinFactNeighborX="73177" custLinFactNeighborY="73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9799B1-23E5-49C6-BE1C-E96DCACC73C2}" type="pres">
      <dgm:prSet presAssocID="{41228C76-7817-430A-9664-A710EFD2E9EC}" presName="FiveConn_2-3" presStyleLbl="fgAccFollowNode1" presStyleIdx="1" presStyleCnt="4" custLinFactNeighborX="219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38DAB0-114A-4C6D-83B3-F8CA483A9957}" type="pres">
      <dgm:prSet presAssocID="{41228C76-7817-430A-9664-A710EFD2E9EC}" presName="FiveConn_3-4" presStyleLbl="fgAccFollowNode1" presStyleIdx="2" presStyleCnt="4" custLinFactNeighborX="-21953" custLinFactNeighborY="43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24249A-E6D5-412A-BBDB-33FFE1398ED5}" type="pres">
      <dgm:prSet presAssocID="{41228C76-7817-430A-9664-A710EFD2E9EC}" presName="FiveConn_4-5" presStyleLbl="fgAccFollowNode1" presStyleIdx="3" presStyleCnt="4" custLinFactNeighborX="-79031" custLinFactNeighborY="-14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0982D7-5613-4E59-AAC6-FABAAF630211}" type="pres">
      <dgm:prSet presAssocID="{41228C76-7817-430A-9664-A710EFD2E9EC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1D738B-62C5-4C85-91AA-403D4140492B}" type="pres">
      <dgm:prSet presAssocID="{41228C76-7817-430A-9664-A710EFD2E9EC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77F951-ECA7-46D1-8674-2BB232E6DBC8}" type="pres">
      <dgm:prSet presAssocID="{41228C76-7817-430A-9664-A710EFD2E9EC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F67759-B956-45B7-92BD-1A9C4C239EFE}" type="pres">
      <dgm:prSet presAssocID="{41228C76-7817-430A-9664-A710EFD2E9EC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3FB16-A174-4FF1-8A43-B90AA50C6039}" type="pres">
      <dgm:prSet presAssocID="{41228C76-7817-430A-9664-A710EFD2E9EC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CB99ED-BE2B-461B-BE1F-3C6E140BA3A7}" srcId="{41228C76-7817-430A-9664-A710EFD2E9EC}" destId="{391FBF71-3036-4EA3-8458-73F00FAB8E08}" srcOrd="3" destOrd="0" parTransId="{D3A423FE-9BA3-45B5-8FB6-BFC5C750F164}" sibTransId="{63FF1BD8-FBF6-4730-A501-F26C94D2D76C}"/>
    <dgm:cxn modelId="{36F8DC16-93DF-4D79-85F8-FBAA6436B901}" type="presOf" srcId="{63FF1BD8-FBF6-4730-A501-F26C94D2D76C}" destId="{5F24249A-E6D5-412A-BBDB-33FFE1398ED5}" srcOrd="0" destOrd="0" presId="urn:microsoft.com/office/officeart/2005/8/layout/vProcess5"/>
    <dgm:cxn modelId="{56D46C82-B42E-455B-B21E-CD179C3D6BD7}" type="presOf" srcId="{391FBF71-3036-4EA3-8458-73F00FAB8E08}" destId="{6538903A-00FE-4217-9F54-9CB7479F4B8E}" srcOrd="0" destOrd="0" presId="urn:microsoft.com/office/officeart/2005/8/layout/vProcess5"/>
    <dgm:cxn modelId="{E12F1663-AF2D-4A32-8090-AF490FA315AE}" type="presOf" srcId="{24734148-F865-4DD1-B09C-B9F00C6238DF}" destId="{B983FB16-A174-4FF1-8A43-B90AA50C6039}" srcOrd="1" destOrd="0" presId="urn:microsoft.com/office/officeart/2005/8/layout/vProcess5"/>
    <dgm:cxn modelId="{39CEC0C2-195E-4617-AF8B-89E700D64342}" srcId="{41228C76-7817-430A-9664-A710EFD2E9EC}" destId="{9EBF7638-BC42-4049-A859-6A3B08222DC7}" srcOrd="0" destOrd="0" parTransId="{9903FAE1-8412-4B76-9B27-A72CA6DC5FA6}" sibTransId="{1EA3E1E2-80DE-4D78-B74D-7DF2F209675A}"/>
    <dgm:cxn modelId="{9ABC14C3-B106-4B40-9692-413B85FA7B1E}" type="presOf" srcId="{9EBF7638-BC42-4049-A859-6A3B08222DC7}" destId="{CD0982D7-5613-4E59-AAC6-FABAAF630211}" srcOrd="1" destOrd="0" presId="urn:microsoft.com/office/officeart/2005/8/layout/vProcess5"/>
    <dgm:cxn modelId="{3CAE7621-0C16-41CE-B5E9-F8AEF0DFF7BA}" type="presOf" srcId="{14825B17-5BAB-49E9-99FE-91B0878AB193}" destId="{3238DAB0-114A-4C6D-83B3-F8CA483A9957}" srcOrd="0" destOrd="0" presId="urn:microsoft.com/office/officeart/2005/8/layout/vProcess5"/>
    <dgm:cxn modelId="{1ED3775C-3ACC-4029-9F69-ED29A2FD6EE0}" type="presOf" srcId="{E4D4FF1F-6D9F-4E26-8BCD-DAD672C7BD63}" destId="{5477F951-ECA7-46D1-8674-2BB232E6DBC8}" srcOrd="1" destOrd="0" presId="urn:microsoft.com/office/officeart/2005/8/layout/vProcess5"/>
    <dgm:cxn modelId="{DCEEE258-A86F-4DF7-90E9-43E170505D33}" type="presOf" srcId="{41228C76-7817-430A-9664-A710EFD2E9EC}" destId="{0401E1BF-8B14-43C3-895C-BE9FEA512B80}" srcOrd="0" destOrd="0" presId="urn:microsoft.com/office/officeart/2005/8/layout/vProcess5"/>
    <dgm:cxn modelId="{4088285B-206D-4B61-8770-42837508F145}" type="presOf" srcId="{AE8A975E-FCF2-4146-8478-6283C7793D11}" destId="{22036CE1-66A0-44AC-827C-4DA92184E82D}" srcOrd="0" destOrd="0" presId="urn:microsoft.com/office/officeart/2005/8/layout/vProcess5"/>
    <dgm:cxn modelId="{70A97415-5482-40F3-BB32-8DAD73BBA461}" srcId="{41228C76-7817-430A-9664-A710EFD2E9EC}" destId="{AE8A975E-FCF2-4146-8478-6283C7793D11}" srcOrd="1" destOrd="0" parTransId="{CE6C33B2-18BD-4A7B-A0BC-D3FC5DC4A1D7}" sibTransId="{69A9ADA6-F336-45A7-9B27-CA1873316374}"/>
    <dgm:cxn modelId="{F5613708-8758-4578-8784-DB086E33D1C2}" type="presOf" srcId="{69A9ADA6-F336-45A7-9B27-CA1873316374}" destId="{549799B1-23E5-49C6-BE1C-E96DCACC73C2}" srcOrd="0" destOrd="0" presId="urn:microsoft.com/office/officeart/2005/8/layout/vProcess5"/>
    <dgm:cxn modelId="{58EB52DA-1AA1-410F-9E3A-453989E200A4}" type="presOf" srcId="{AE8A975E-FCF2-4146-8478-6283C7793D11}" destId="{F51D738B-62C5-4C85-91AA-403D4140492B}" srcOrd="1" destOrd="0" presId="urn:microsoft.com/office/officeart/2005/8/layout/vProcess5"/>
    <dgm:cxn modelId="{B3ADAB0D-AE45-485D-9197-9FFD1B58C213}" type="presOf" srcId="{1EA3E1E2-80DE-4D78-B74D-7DF2F209675A}" destId="{942BC23B-2709-443B-AC25-AD2CC5D3EE55}" srcOrd="0" destOrd="0" presId="urn:microsoft.com/office/officeart/2005/8/layout/vProcess5"/>
    <dgm:cxn modelId="{87CDD5AD-DA5A-4A1A-844D-F1C540BD4F57}" srcId="{41228C76-7817-430A-9664-A710EFD2E9EC}" destId="{24734148-F865-4DD1-B09C-B9F00C6238DF}" srcOrd="4" destOrd="0" parTransId="{5493B52B-BEF4-4F0E-A0C0-3CC3037C7E9C}" sibTransId="{FD486AD3-EAE0-47B3-8893-398D993EC931}"/>
    <dgm:cxn modelId="{79E94872-F8BF-4500-AD38-9636C3FAA0E8}" srcId="{41228C76-7817-430A-9664-A710EFD2E9EC}" destId="{E4D4FF1F-6D9F-4E26-8BCD-DAD672C7BD63}" srcOrd="2" destOrd="0" parTransId="{9698A2CC-C043-43C9-A73C-3D600EF661C9}" sibTransId="{14825B17-5BAB-49E9-99FE-91B0878AB193}"/>
    <dgm:cxn modelId="{EEB31586-C963-4F7E-B723-93054F8FE1A4}" type="presOf" srcId="{E4D4FF1F-6D9F-4E26-8BCD-DAD672C7BD63}" destId="{6D2784DF-B0F2-4781-8A98-031BA7127433}" srcOrd="0" destOrd="0" presId="urn:microsoft.com/office/officeart/2005/8/layout/vProcess5"/>
    <dgm:cxn modelId="{7FED10DE-4707-44E9-9F5F-147F0130951D}" type="presOf" srcId="{24734148-F865-4DD1-B09C-B9F00C6238DF}" destId="{63F07854-1B6B-42C7-A05A-AB74BD74AA4A}" srcOrd="0" destOrd="0" presId="urn:microsoft.com/office/officeart/2005/8/layout/vProcess5"/>
    <dgm:cxn modelId="{F00E52D3-CEE1-4986-8E8F-27C29E9FDE08}" type="presOf" srcId="{9EBF7638-BC42-4049-A859-6A3B08222DC7}" destId="{17A97E87-DE40-49A7-BA6C-9E28168BC869}" srcOrd="0" destOrd="0" presId="urn:microsoft.com/office/officeart/2005/8/layout/vProcess5"/>
    <dgm:cxn modelId="{E1361A80-ECEB-406F-A240-C4550CBC21A6}" type="presOf" srcId="{391FBF71-3036-4EA3-8458-73F00FAB8E08}" destId="{CEF67759-B956-45B7-92BD-1A9C4C239EFE}" srcOrd="1" destOrd="0" presId="urn:microsoft.com/office/officeart/2005/8/layout/vProcess5"/>
    <dgm:cxn modelId="{6F4B89D9-1B95-4125-9592-F04928FF90AC}" type="presParOf" srcId="{0401E1BF-8B14-43C3-895C-BE9FEA512B80}" destId="{4FB60A59-8C8C-41C3-A917-F2F271C8B3C9}" srcOrd="0" destOrd="0" presId="urn:microsoft.com/office/officeart/2005/8/layout/vProcess5"/>
    <dgm:cxn modelId="{1C2E6954-D6F7-413E-A6EB-F4A43ECC10AD}" type="presParOf" srcId="{0401E1BF-8B14-43C3-895C-BE9FEA512B80}" destId="{17A97E87-DE40-49A7-BA6C-9E28168BC869}" srcOrd="1" destOrd="0" presId="urn:microsoft.com/office/officeart/2005/8/layout/vProcess5"/>
    <dgm:cxn modelId="{EB5174DA-D385-48C4-9640-C121AF741333}" type="presParOf" srcId="{0401E1BF-8B14-43C3-895C-BE9FEA512B80}" destId="{22036CE1-66A0-44AC-827C-4DA92184E82D}" srcOrd="2" destOrd="0" presId="urn:microsoft.com/office/officeart/2005/8/layout/vProcess5"/>
    <dgm:cxn modelId="{DEAB93BB-144F-4241-9A28-98B3FD6526BB}" type="presParOf" srcId="{0401E1BF-8B14-43C3-895C-BE9FEA512B80}" destId="{6D2784DF-B0F2-4781-8A98-031BA7127433}" srcOrd="3" destOrd="0" presId="urn:microsoft.com/office/officeart/2005/8/layout/vProcess5"/>
    <dgm:cxn modelId="{7CD8E379-020F-426D-9B18-D4481F56C5BF}" type="presParOf" srcId="{0401E1BF-8B14-43C3-895C-BE9FEA512B80}" destId="{6538903A-00FE-4217-9F54-9CB7479F4B8E}" srcOrd="4" destOrd="0" presId="urn:microsoft.com/office/officeart/2005/8/layout/vProcess5"/>
    <dgm:cxn modelId="{C995AA75-28D3-42BC-A02F-912F6499EC83}" type="presParOf" srcId="{0401E1BF-8B14-43C3-895C-BE9FEA512B80}" destId="{63F07854-1B6B-42C7-A05A-AB74BD74AA4A}" srcOrd="5" destOrd="0" presId="urn:microsoft.com/office/officeart/2005/8/layout/vProcess5"/>
    <dgm:cxn modelId="{443C73DC-2A66-41A8-A3B5-25DDCEBBF94D}" type="presParOf" srcId="{0401E1BF-8B14-43C3-895C-BE9FEA512B80}" destId="{942BC23B-2709-443B-AC25-AD2CC5D3EE55}" srcOrd="6" destOrd="0" presId="urn:microsoft.com/office/officeart/2005/8/layout/vProcess5"/>
    <dgm:cxn modelId="{216EEBE7-E935-452C-867B-7589C536DAAF}" type="presParOf" srcId="{0401E1BF-8B14-43C3-895C-BE9FEA512B80}" destId="{549799B1-23E5-49C6-BE1C-E96DCACC73C2}" srcOrd="7" destOrd="0" presId="urn:microsoft.com/office/officeart/2005/8/layout/vProcess5"/>
    <dgm:cxn modelId="{5612C592-D8B5-4C08-B1DA-C7E75E1A587A}" type="presParOf" srcId="{0401E1BF-8B14-43C3-895C-BE9FEA512B80}" destId="{3238DAB0-114A-4C6D-83B3-F8CA483A9957}" srcOrd="8" destOrd="0" presId="urn:microsoft.com/office/officeart/2005/8/layout/vProcess5"/>
    <dgm:cxn modelId="{084206F2-777A-4189-A2AF-131B42429152}" type="presParOf" srcId="{0401E1BF-8B14-43C3-895C-BE9FEA512B80}" destId="{5F24249A-E6D5-412A-BBDB-33FFE1398ED5}" srcOrd="9" destOrd="0" presId="urn:microsoft.com/office/officeart/2005/8/layout/vProcess5"/>
    <dgm:cxn modelId="{94CE6682-29AE-4C63-8B73-29075DD79707}" type="presParOf" srcId="{0401E1BF-8B14-43C3-895C-BE9FEA512B80}" destId="{CD0982D7-5613-4E59-AAC6-FABAAF630211}" srcOrd="10" destOrd="0" presId="urn:microsoft.com/office/officeart/2005/8/layout/vProcess5"/>
    <dgm:cxn modelId="{64721266-B00D-48CB-8DFB-B521E291C45B}" type="presParOf" srcId="{0401E1BF-8B14-43C3-895C-BE9FEA512B80}" destId="{F51D738B-62C5-4C85-91AA-403D4140492B}" srcOrd="11" destOrd="0" presId="urn:microsoft.com/office/officeart/2005/8/layout/vProcess5"/>
    <dgm:cxn modelId="{27C95254-A9F8-42F0-9489-84C63AD93508}" type="presParOf" srcId="{0401E1BF-8B14-43C3-895C-BE9FEA512B80}" destId="{5477F951-ECA7-46D1-8674-2BB232E6DBC8}" srcOrd="12" destOrd="0" presId="urn:microsoft.com/office/officeart/2005/8/layout/vProcess5"/>
    <dgm:cxn modelId="{9410A69B-0696-467F-A524-BD9BBC708A46}" type="presParOf" srcId="{0401E1BF-8B14-43C3-895C-BE9FEA512B80}" destId="{CEF67759-B956-45B7-92BD-1A9C4C239EFE}" srcOrd="13" destOrd="0" presId="urn:microsoft.com/office/officeart/2005/8/layout/vProcess5"/>
    <dgm:cxn modelId="{ED00DDDE-EE62-4907-9608-93F8E7BF2D92}" type="presParOf" srcId="{0401E1BF-8B14-43C3-895C-BE9FEA512B80}" destId="{B983FB16-A174-4FF1-8A43-B90AA50C6039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B35BE40-14E0-419B-AADA-EF373355871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C20EAE-23A6-4386-914C-5120C3CB7DD3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000" dirty="0" smtClean="0">
              <a:solidFill>
                <a:srgbClr val="FFFF00"/>
              </a:solidFill>
            </a:rPr>
            <a:t>Лекарственная форма</a:t>
          </a:r>
          <a:endParaRPr lang="ru-RU" sz="2000" dirty="0">
            <a:solidFill>
              <a:srgbClr val="FFFF00"/>
            </a:solidFill>
          </a:endParaRPr>
        </a:p>
      </dgm:t>
    </dgm:pt>
    <dgm:pt modelId="{1BC020F3-DD6C-4403-8F88-E52CDBF5D648}" type="parTrans" cxnId="{698B8C1A-8D26-4B4F-A613-FBB267A61818}">
      <dgm:prSet/>
      <dgm:spPr/>
      <dgm:t>
        <a:bodyPr/>
        <a:lstStyle/>
        <a:p>
          <a:endParaRPr lang="ru-RU"/>
        </a:p>
      </dgm:t>
    </dgm:pt>
    <dgm:pt modelId="{050A92B7-F9BC-4362-9E60-5DF5D30A2BD3}" type="sibTrans" cxnId="{698B8C1A-8D26-4B4F-A613-FBB267A61818}">
      <dgm:prSet/>
      <dgm:spPr/>
      <dgm:t>
        <a:bodyPr/>
        <a:lstStyle/>
        <a:p>
          <a:endParaRPr lang="ru-RU"/>
        </a:p>
      </dgm:t>
    </dgm:pt>
    <dgm:pt modelId="{611FD632-453D-4DD1-8755-AF0EBCB36FDB}">
      <dgm:prSet phldrT="[Текст]" custT="1"/>
      <dgm:spPr/>
      <dgm:t>
        <a:bodyPr/>
        <a:lstStyle/>
        <a:p>
          <a:pPr>
            <a:spcAft>
              <a:spcPts val="1200"/>
            </a:spcAft>
          </a:pPr>
          <a:r>
            <a:rPr lang="ru-RU" sz="1800" dirty="0" smtClean="0">
              <a:solidFill>
                <a:srgbClr val="0070C0"/>
              </a:solidFill>
            </a:rPr>
            <a:t>Включая эквивалентные лекарственные формы (например: порошок, лиофилизат, концентрат, суспензия и т.д.)</a:t>
          </a:r>
          <a:endParaRPr lang="ru-RU" sz="1800" dirty="0">
            <a:solidFill>
              <a:srgbClr val="0070C0"/>
            </a:solidFill>
          </a:endParaRPr>
        </a:p>
      </dgm:t>
    </dgm:pt>
    <dgm:pt modelId="{4003B9B6-4469-4725-A281-C98CE38FECF7}" type="parTrans" cxnId="{71D183FB-FA1F-4466-8798-7036DA2C77F3}">
      <dgm:prSet/>
      <dgm:spPr/>
      <dgm:t>
        <a:bodyPr/>
        <a:lstStyle/>
        <a:p>
          <a:endParaRPr lang="ru-RU"/>
        </a:p>
      </dgm:t>
    </dgm:pt>
    <dgm:pt modelId="{00A2392D-4C18-4FDD-BA58-90E792F6824C}" type="sibTrans" cxnId="{71D183FB-FA1F-4466-8798-7036DA2C77F3}">
      <dgm:prSet/>
      <dgm:spPr/>
      <dgm:t>
        <a:bodyPr/>
        <a:lstStyle/>
        <a:p>
          <a:endParaRPr lang="ru-RU"/>
        </a:p>
      </dgm:t>
    </dgm:pt>
    <dgm:pt modelId="{4E3644E5-328A-480A-ADEB-8EB4CA73F0B0}">
      <dgm:prSet phldrT="[Текст]" custT="1"/>
      <dgm:spPr/>
      <dgm:t>
        <a:bodyPr/>
        <a:lstStyle/>
        <a:p>
          <a:pPr>
            <a:spcAft>
              <a:spcPct val="15000"/>
            </a:spcAft>
          </a:pPr>
          <a:r>
            <a:rPr lang="ru-RU" sz="1800" dirty="0" smtClean="0">
              <a:solidFill>
                <a:srgbClr val="0070C0"/>
              </a:solidFill>
            </a:rPr>
            <a:t>Исключая характеристики, указывающие на конкретного производителя (цвет, вкус, форма и т.д.)</a:t>
          </a:r>
          <a:endParaRPr lang="ru-RU" sz="1800" dirty="0">
            <a:solidFill>
              <a:srgbClr val="0070C0"/>
            </a:solidFill>
          </a:endParaRPr>
        </a:p>
      </dgm:t>
    </dgm:pt>
    <dgm:pt modelId="{A577A2A1-209C-490E-861E-2113EBC44A96}" type="parTrans" cxnId="{66E4E78B-04A4-44FA-B4C5-71E16669FDDD}">
      <dgm:prSet/>
      <dgm:spPr/>
      <dgm:t>
        <a:bodyPr/>
        <a:lstStyle/>
        <a:p>
          <a:endParaRPr lang="ru-RU"/>
        </a:p>
      </dgm:t>
    </dgm:pt>
    <dgm:pt modelId="{1081E7CF-51F3-438E-9098-67601C555D0F}" type="sibTrans" cxnId="{66E4E78B-04A4-44FA-B4C5-71E16669FDDD}">
      <dgm:prSet/>
      <dgm:spPr/>
      <dgm:t>
        <a:bodyPr/>
        <a:lstStyle/>
        <a:p>
          <a:endParaRPr lang="ru-RU"/>
        </a:p>
      </dgm:t>
    </dgm:pt>
    <dgm:pt modelId="{2E766267-E95B-440B-B6D2-6A65B1AA9A85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000" dirty="0" smtClean="0">
              <a:solidFill>
                <a:srgbClr val="FFFF00"/>
              </a:solidFill>
            </a:rPr>
            <a:t>Дозировка</a:t>
          </a:r>
          <a:endParaRPr lang="ru-RU" sz="2000" dirty="0">
            <a:solidFill>
              <a:srgbClr val="FFFF00"/>
            </a:solidFill>
          </a:endParaRPr>
        </a:p>
      </dgm:t>
    </dgm:pt>
    <dgm:pt modelId="{4B288B2D-860F-4FF7-9AA0-976C4EA0432C}" type="parTrans" cxnId="{F71C1F4E-2E75-48AC-B06B-AE4E5FCB60FC}">
      <dgm:prSet/>
      <dgm:spPr/>
      <dgm:t>
        <a:bodyPr/>
        <a:lstStyle/>
        <a:p>
          <a:endParaRPr lang="ru-RU"/>
        </a:p>
      </dgm:t>
    </dgm:pt>
    <dgm:pt modelId="{FEAAF101-C5C0-4198-B168-C6F9D5FF684C}" type="sibTrans" cxnId="{F71C1F4E-2E75-48AC-B06B-AE4E5FCB60FC}">
      <dgm:prSet/>
      <dgm:spPr/>
      <dgm:t>
        <a:bodyPr/>
        <a:lstStyle/>
        <a:p>
          <a:endParaRPr lang="ru-RU"/>
        </a:p>
      </dgm:t>
    </dgm:pt>
    <dgm:pt modelId="{0F751DD5-85FB-4079-9ABA-BDEDF24D3E67}">
      <dgm:prSet phldrT="[Текст]" custT="1"/>
      <dgm:spPr/>
      <dgm:t>
        <a:bodyPr/>
        <a:lstStyle/>
        <a:p>
          <a:pPr>
            <a:spcAft>
              <a:spcPts val="1200"/>
            </a:spcAft>
          </a:pPr>
          <a:r>
            <a:rPr lang="ru-RU" sz="1800" dirty="0" smtClean="0">
              <a:solidFill>
                <a:srgbClr val="0070C0"/>
              </a:solidFill>
            </a:rPr>
            <a:t>Возможность поставки лекарственного препарата в кратной дозировке и двойном количестве</a:t>
          </a:r>
          <a:endParaRPr lang="ru-RU" sz="1800" dirty="0">
            <a:solidFill>
              <a:srgbClr val="0070C0"/>
            </a:solidFill>
          </a:endParaRPr>
        </a:p>
      </dgm:t>
    </dgm:pt>
    <dgm:pt modelId="{272FE937-5BE0-459D-AD02-2C8A4F8222CC}" type="parTrans" cxnId="{5E42FC5E-717A-4230-A336-1FB96999F4EF}">
      <dgm:prSet/>
      <dgm:spPr/>
      <dgm:t>
        <a:bodyPr/>
        <a:lstStyle/>
        <a:p>
          <a:endParaRPr lang="ru-RU"/>
        </a:p>
      </dgm:t>
    </dgm:pt>
    <dgm:pt modelId="{8E6C46AE-7029-4551-BC4B-1523F7F9211F}" type="sibTrans" cxnId="{5E42FC5E-717A-4230-A336-1FB96999F4EF}">
      <dgm:prSet/>
      <dgm:spPr/>
      <dgm:t>
        <a:bodyPr/>
        <a:lstStyle/>
        <a:p>
          <a:endParaRPr lang="ru-RU"/>
        </a:p>
      </dgm:t>
    </dgm:pt>
    <dgm:pt modelId="{36DC872A-1804-4132-89AD-4A2E8AB08A6B}">
      <dgm:prSet phldrT="[Текст]" custT="1"/>
      <dgm:spPr/>
      <dgm:t>
        <a:bodyPr/>
        <a:lstStyle/>
        <a:p>
          <a:pPr>
            <a:spcAft>
              <a:spcPct val="15000"/>
            </a:spcAft>
          </a:pPr>
          <a:r>
            <a:rPr lang="ru-RU" sz="1800" dirty="0" smtClean="0">
              <a:solidFill>
                <a:srgbClr val="0070C0"/>
              </a:solidFill>
            </a:rPr>
            <a:t>Кратность не требуется при указании концентрации</a:t>
          </a:r>
          <a:endParaRPr lang="ru-RU" sz="1800" dirty="0">
            <a:solidFill>
              <a:srgbClr val="0070C0"/>
            </a:solidFill>
          </a:endParaRPr>
        </a:p>
      </dgm:t>
    </dgm:pt>
    <dgm:pt modelId="{47082C57-9703-4F0B-814B-D924C6DF3F80}" type="parTrans" cxnId="{7DC22230-885B-4D6E-991E-4ADE2E6DB088}">
      <dgm:prSet/>
      <dgm:spPr/>
      <dgm:t>
        <a:bodyPr/>
        <a:lstStyle/>
        <a:p>
          <a:endParaRPr lang="ru-RU"/>
        </a:p>
      </dgm:t>
    </dgm:pt>
    <dgm:pt modelId="{3937EDD1-4A6B-46F1-B40A-9DD7D386D8F3}" type="sibTrans" cxnId="{7DC22230-885B-4D6E-991E-4ADE2E6DB088}">
      <dgm:prSet/>
      <dgm:spPr/>
      <dgm:t>
        <a:bodyPr/>
        <a:lstStyle/>
        <a:p>
          <a:endParaRPr lang="ru-RU"/>
        </a:p>
      </dgm:t>
    </dgm:pt>
    <dgm:pt modelId="{A2B82844-5D6E-4E0F-A671-C91CBEB86DB9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000" dirty="0" smtClean="0">
              <a:solidFill>
                <a:srgbClr val="FFFF00"/>
              </a:solidFill>
            </a:rPr>
            <a:t>Остаточный срок годности</a:t>
          </a:r>
          <a:endParaRPr lang="ru-RU" sz="2000" dirty="0">
            <a:solidFill>
              <a:srgbClr val="FFFF00"/>
            </a:solidFill>
          </a:endParaRPr>
        </a:p>
      </dgm:t>
    </dgm:pt>
    <dgm:pt modelId="{59BDD475-F59F-48D2-B392-9E453F7E240B}" type="parTrans" cxnId="{314418A2-02F8-4475-966C-764CF4A58572}">
      <dgm:prSet/>
      <dgm:spPr/>
      <dgm:t>
        <a:bodyPr/>
        <a:lstStyle/>
        <a:p>
          <a:endParaRPr lang="ru-RU"/>
        </a:p>
      </dgm:t>
    </dgm:pt>
    <dgm:pt modelId="{D172A7A0-2B0D-4543-84A7-C9C076DBF3AA}" type="sibTrans" cxnId="{314418A2-02F8-4475-966C-764CF4A58572}">
      <dgm:prSet/>
      <dgm:spPr/>
      <dgm:t>
        <a:bodyPr/>
        <a:lstStyle/>
        <a:p>
          <a:endParaRPr lang="ru-RU"/>
        </a:p>
      </dgm:t>
    </dgm:pt>
    <dgm:pt modelId="{3E36F94A-DCA5-4E2F-8E8B-7629F64989AA}">
      <dgm:prSet phldrT="[Текст]" custT="1"/>
      <dgm:spPr/>
      <dgm:t>
        <a:bodyPr/>
        <a:lstStyle/>
        <a:p>
          <a:pPr>
            <a:spcAft>
              <a:spcPts val="1200"/>
            </a:spcAft>
          </a:pPr>
          <a:r>
            <a:rPr lang="ru-RU" sz="1800" dirty="0" smtClean="0">
              <a:solidFill>
                <a:srgbClr val="0070C0"/>
              </a:solidFill>
            </a:rPr>
            <a:t>Выражен в единицах измерения времени (период времени или конечная дата)</a:t>
          </a:r>
          <a:endParaRPr lang="ru-RU" sz="1800" dirty="0">
            <a:solidFill>
              <a:srgbClr val="0070C0"/>
            </a:solidFill>
          </a:endParaRPr>
        </a:p>
      </dgm:t>
    </dgm:pt>
    <dgm:pt modelId="{A2F22F2F-8688-42DE-946B-0D277108564D}" type="parTrans" cxnId="{3B4CC099-F184-4698-8B02-52018C5F83C6}">
      <dgm:prSet/>
      <dgm:spPr/>
      <dgm:t>
        <a:bodyPr/>
        <a:lstStyle/>
        <a:p>
          <a:endParaRPr lang="ru-RU"/>
        </a:p>
      </dgm:t>
    </dgm:pt>
    <dgm:pt modelId="{1487BD0B-85D9-43B6-8D07-4F77A088175D}" type="sibTrans" cxnId="{3B4CC099-F184-4698-8B02-52018C5F83C6}">
      <dgm:prSet/>
      <dgm:spPr/>
      <dgm:t>
        <a:bodyPr/>
        <a:lstStyle/>
        <a:p>
          <a:endParaRPr lang="ru-RU"/>
        </a:p>
      </dgm:t>
    </dgm:pt>
    <dgm:pt modelId="{894CE84D-DF95-460F-BB99-E5A9E696E740}">
      <dgm:prSet phldrT="[Текст]" custT="1"/>
      <dgm:spPr/>
      <dgm:t>
        <a:bodyPr/>
        <a:lstStyle/>
        <a:p>
          <a:pPr>
            <a:spcAft>
              <a:spcPct val="15000"/>
            </a:spcAft>
          </a:pPr>
          <a:r>
            <a:rPr lang="ru-RU" sz="1800" dirty="0" smtClean="0">
              <a:solidFill>
                <a:srgbClr val="0070C0"/>
              </a:solidFill>
            </a:rPr>
            <a:t>Единый вне зависимости от различного общего срока годности препаратов с одним МНН различных производителей</a:t>
          </a:r>
          <a:endParaRPr lang="ru-RU" sz="1800" dirty="0">
            <a:solidFill>
              <a:srgbClr val="0070C0"/>
            </a:solidFill>
          </a:endParaRPr>
        </a:p>
      </dgm:t>
    </dgm:pt>
    <dgm:pt modelId="{7D116502-21D2-425F-AEDF-CE9E5B6659E9}" type="parTrans" cxnId="{F0147B74-6244-4852-BCF6-3DB5B67E35CD}">
      <dgm:prSet/>
      <dgm:spPr/>
      <dgm:t>
        <a:bodyPr/>
        <a:lstStyle/>
        <a:p>
          <a:endParaRPr lang="ru-RU"/>
        </a:p>
      </dgm:t>
    </dgm:pt>
    <dgm:pt modelId="{2C95C25E-132F-4870-A9A8-93BF228A3D20}" type="sibTrans" cxnId="{F0147B74-6244-4852-BCF6-3DB5B67E35CD}">
      <dgm:prSet/>
      <dgm:spPr/>
      <dgm:t>
        <a:bodyPr/>
        <a:lstStyle/>
        <a:p>
          <a:endParaRPr lang="ru-RU"/>
        </a:p>
      </dgm:t>
    </dgm:pt>
    <dgm:pt modelId="{93A18097-97D3-4E72-8304-0D57766AEDF3}">
      <dgm:prSet custT="1"/>
      <dgm:spPr/>
      <dgm:t>
        <a:bodyPr/>
        <a:lstStyle/>
        <a:p>
          <a:pPr>
            <a:spcAft>
              <a:spcPts val="1200"/>
            </a:spcAft>
          </a:pPr>
          <a:r>
            <a:rPr lang="ru-RU" sz="1800" dirty="0" smtClean="0">
              <a:solidFill>
                <a:srgbClr val="0070C0"/>
              </a:solidFill>
            </a:rPr>
            <a:t>Возможность поставки эквивалентных некратных дозировок (2,5 мг или 3 мг)</a:t>
          </a:r>
          <a:endParaRPr lang="ru-RU" sz="1800" dirty="0">
            <a:solidFill>
              <a:srgbClr val="0070C0"/>
            </a:solidFill>
          </a:endParaRPr>
        </a:p>
      </dgm:t>
    </dgm:pt>
    <dgm:pt modelId="{21075336-DFB8-456E-9D01-713E8C629FB4}" type="parTrans" cxnId="{A6EADB19-F503-48FB-BF27-AFA3745243FB}">
      <dgm:prSet/>
      <dgm:spPr/>
      <dgm:t>
        <a:bodyPr/>
        <a:lstStyle/>
        <a:p>
          <a:endParaRPr lang="ru-RU"/>
        </a:p>
      </dgm:t>
    </dgm:pt>
    <dgm:pt modelId="{0565B33F-EDDA-447F-BD5B-4D02EE24512D}" type="sibTrans" cxnId="{A6EADB19-F503-48FB-BF27-AFA3745243FB}">
      <dgm:prSet/>
      <dgm:spPr/>
      <dgm:t>
        <a:bodyPr/>
        <a:lstStyle/>
        <a:p>
          <a:endParaRPr lang="ru-RU"/>
        </a:p>
      </dgm:t>
    </dgm:pt>
    <dgm:pt modelId="{4C994E5F-5C0F-4229-878C-9CB8693252B1}" type="pres">
      <dgm:prSet presAssocID="{0B35BE40-14E0-419B-AADA-EF373355871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5A6A4A-0C74-4DBA-B2D6-5BC55187C10D}" type="pres">
      <dgm:prSet presAssocID="{93C20EAE-23A6-4386-914C-5120C3CB7DD3}" presName="composite" presStyleCnt="0"/>
      <dgm:spPr/>
    </dgm:pt>
    <dgm:pt modelId="{34984C19-D0B9-4C1D-8164-2B80DB800296}" type="pres">
      <dgm:prSet presAssocID="{93C20EAE-23A6-4386-914C-5120C3CB7DD3}" presName="parTx" presStyleLbl="alignNode1" presStyleIdx="0" presStyleCnt="3" custAng="0" custScaleY="53385" custLinFactNeighborX="-242" custLinFactNeighborY="-2356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BFC66B-EE93-4207-9EE1-AB1E7E125D7C}" type="pres">
      <dgm:prSet presAssocID="{93C20EAE-23A6-4386-914C-5120C3CB7DD3}" presName="desTx" presStyleLbl="alignAccFollowNode1" presStyleIdx="0" presStyleCnt="3" custScaleY="95238" custLinFactNeighborX="242" custLinFactNeighborY="146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029228-C6CB-4403-9F2E-D6441ECB803D}" type="pres">
      <dgm:prSet presAssocID="{050A92B7-F9BC-4362-9E60-5DF5D30A2BD3}" presName="space" presStyleCnt="0"/>
      <dgm:spPr/>
    </dgm:pt>
    <dgm:pt modelId="{22E6D71C-1E76-47D7-86BD-D2F2F8B027BF}" type="pres">
      <dgm:prSet presAssocID="{2E766267-E95B-440B-B6D2-6A65B1AA9A85}" presName="composite" presStyleCnt="0"/>
      <dgm:spPr/>
    </dgm:pt>
    <dgm:pt modelId="{D16B86D6-9E49-4A34-B6BD-7FE12F3DED6B}" type="pres">
      <dgm:prSet presAssocID="{2E766267-E95B-440B-B6D2-6A65B1AA9A85}" presName="parTx" presStyleLbl="alignNode1" presStyleIdx="1" presStyleCnt="3" custAng="0" custScaleY="53385" custLinFactNeighborX="-242" custLinFactNeighborY="-2356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8A29C5-64DE-4EF2-ACE6-92FCC74BD1DE}" type="pres">
      <dgm:prSet presAssocID="{2E766267-E95B-440B-B6D2-6A65B1AA9A85}" presName="desTx" presStyleLbl="alignAccFollowNode1" presStyleIdx="1" presStyleCnt="3" custScaleY="95238" custLinFactNeighborX="242" custLinFactNeighborY="146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25D90E-55FC-4853-8FBA-CFB496BDFF48}" type="pres">
      <dgm:prSet presAssocID="{FEAAF101-C5C0-4198-B168-C6F9D5FF684C}" presName="space" presStyleCnt="0"/>
      <dgm:spPr/>
    </dgm:pt>
    <dgm:pt modelId="{1A95ABFD-CA1D-4077-BD60-CD7F35370BAA}" type="pres">
      <dgm:prSet presAssocID="{A2B82844-5D6E-4E0F-A671-C91CBEB86DB9}" presName="composite" presStyleCnt="0"/>
      <dgm:spPr/>
    </dgm:pt>
    <dgm:pt modelId="{FBE914F8-294C-47FC-B0FB-632B2778C0C3}" type="pres">
      <dgm:prSet presAssocID="{A2B82844-5D6E-4E0F-A671-C91CBEB86DB9}" presName="parTx" presStyleLbl="alignNode1" presStyleIdx="2" presStyleCnt="3" custAng="0" custScaleY="53385" custLinFactNeighborX="-242" custLinFactNeighborY="-2356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499BBF-0E7C-458F-B7C1-1FCE024E307B}" type="pres">
      <dgm:prSet presAssocID="{A2B82844-5D6E-4E0F-A671-C91CBEB86DB9}" presName="desTx" presStyleLbl="alignAccFollowNode1" presStyleIdx="2" presStyleCnt="3" custScaleY="95238" custLinFactNeighborX="103" custLinFactNeighborY="146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02A67C-714C-429F-B587-EEAD3A129DC2}" type="presOf" srcId="{611FD632-453D-4DD1-8755-AF0EBCB36FDB}" destId="{E3BFC66B-EE93-4207-9EE1-AB1E7E125D7C}" srcOrd="0" destOrd="0" presId="urn:microsoft.com/office/officeart/2005/8/layout/hList1"/>
    <dgm:cxn modelId="{7B7C547F-2F15-43AC-9B9B-0605CE2F072F}" type="presOf" srcId="{4E3644E5-328A-480A-ADEB-8EB4CA73F0B0}" destId="{E3BFC66B-EE93-4207-9EE1-AB1E7E125D7C}" srcOrd="0" destOrd="1" presId="urn:microsoft.com/office/officeart/2005/8/layout/hList1"/>
    <dgm:cxn modelId="{F71C1F4E-2E75-48AC-B06B-AE4E5FCB60FC}" srcId="{0B35BE40-14E0-419B-AADA-EF3733558714}" destId="{2E766267-E95B-440B-B6D2-6A65B1AA9A85}" srcOrd="1" destOrd="0" parTransId="{4B288B2D-860F-4FF7-9AA0-976C4EA0432C}" sibTransId="{FEAAF101-C5C0-4198-B168-C6F9D5FF684C}"/>
    <dgm:cxn modelId="{849E6850-51D0-45E7-B890-687FAD984EA1}" type="presOf" srcId="{0B35BE40-14E0-419B-AADA-EF3733558714}" destId="{4C994E5F-5C0F-4229-878C-9CB8693252B1}" srcOrd="0" destOrd="0" presId="urn:microsoft.com/office/officeart/2005/8/layout/hList1"/>
    <dgm:cxn modelId="{BC8587E5-423E-478F-9BB0-E0871103CDC6}" type="presOf" srcId="{93A18097-97D3-4E72-8304-0D57766AEDF3}" destId="{4B8A29C5-64DE-4EF2-ACE6-92FCC74BD1DE}" srcOrd="0" destOrd="1" presId="urn:microsoft.com/office/officeart/2005/8/layout/hList1"/>
    <dgm:cxn modelId="{560F3813-8A04-4847-A42B-C36F8D398195}" type="presOf" srcId="{0F751DD5-85FB-4079-9ABA-BDEDF24D3E67}" destId="{4B8A29C5-64DE-4EF2-ACE6-92FCC74BD1DE}" srcOrd="0" destOrd="0" presId="urn:microsoft.com/office/officeart/2005/8/layout/hList1"/>
    <dgm:cxn modelId="{F0147B74-6244-4852-BCF6-3DB5B67E35CD}" srcId="{A2B82844-5D6E-4E0F-A671-C91CBEB86DB9}" destId="{894CE84D-DF95-460F-BB99-E5A9E696E740}" srcOrd="1" destOrd="0" parTransId="{7D116502-21D2-425F-AEDF-CE9E5B6659E9}" sibTransId="{2C95C25E-132F-4870-A9A8-93BF228A3D20}"/>
    <dgm:cxn modelId="{5E42FC5E-717A-4230-A336-1FB96999F4EF}" srcId="{2E766267-E95B-440B-B6D2-6A65B1AA9A85}" destId="{0F751DD5-85FB-4079-9ABA-BDEDF24D3E67}" srcOrd="0" destOrd="0" parTransId="{272FE937-5BE0-459D-AD02-2C8A4F8222CC}" sibTransId="{8E6C46AE-7029-4551-BC4B-1523F7F9211F}"/>
    <dgm:cxn modelId="{7DC22230-885B-4D6E-991E-4ADE2E6DB088}" srcId="{2E766267-E95B-440B-B6D2-6A65B1AA9A85}" destId="{36DC872A-1804-4132-89AD-4A2E8AB08A6B}" srcOrd="2" destOrd="0" parTransId="{47082C57-9703-4F0B-814B-D924C6DF3F80}" sibTransId="{3937EDD1-4A6B-46F1-B40A-9DD7D386D8F3}"/>
    <dgm:cxn modelId="{26B0D965-98EB-48AF-8543-88BC79532624}" type="presOf" srcId="{2E766267-E95B-440B-B6D2-6A65B1AA9A85}" destId="{D16B86D6-9E49-4A34-B6BD-7FE12F3DED6B}" srcOrd="0" destOrd="0" presId="urn:microsoft.com/office/officeart/2005/8/layout/hList1"/>
    <dgm:cxn modelId="{94F5F4C0-0A1C-40BC-8BA3-22C267218D7B}" type="presOf" srcId="{3E36F94A-DCA5-4E2F-8E8B-7629F64989AA}" destId="{40499BBF-0E7C-458F-B7C1-1FCE024E307B}" srcOrd="0" destOrd="0" presId="urn:microsoft.com/office/officeart/2005/8/layout/hList1"/>
    <dgm:cxn modelId="{A6EADB19-F503-48FB-BF27-AFA3745243FB}" srcId="{2E766267-E95B-440B-B6D2-6A65B1AA9A85}" destId="{93A18097-97D3-4E72-8304-0D57766AEDF3}" srcOrd="1" destOrd="0" parTransId="{21075336-DFB8-456E-9D01-713E8C629FB4}" sibTransId="{0565B33F-EDDA-447F-BD5B-4D02EE24512D}"/>
    <dgm:cxn modelId="{66E4E78B-04A4-44FA-B4C5-71E16669FDDD}" srcId="{93C20EAE-23A6-4386-914C-5120C3CB7DD3}" destId="{4E3644E5-328A-480A-ADEB-8EB4CA73F0B0}" srcOrd="1" destOrd="0" parTransId="{A577A2A1-209C-490E-861E-2113EBC44A96}" sibTransId="{1081E7CF-51F3-438E-9098-67601C555D0F}"/>
    <dgm:cxn modelId="{A335EC85-4667-43BD-A176-8B939E512EE2}" type="presOf" srcId="{A2B82844-5D6E-4E0F-A671-C91CBEB86DB9}" destId="{FBE914F8-294C-47FC-B0FB-632B2778C0C3}" srcOrd="0" destOrd="0" presId="urn:microsoft.com/office/officeart/2005/8/layout/hList1"/>
    <dgm:cxn modelId="{698B8C1A-8D26-4B4F-A613-FBB267A61818}" srcId="{0B35BE40-14E0-419B-AADA-EF3733558714}" destId="{93C20EAE-23A6-4386-914C-5120C3CB7DD3}" srcOrd="0" destOrd="0" parTransId="{1BC020F3-DD6C-4403-8F88-E52CDBF5D648}" sibTransId="{050A92B7-F9BC-4362-9E60-5DF5D30A2BD3}"/>
    <dgm:cxn modelId="{314418A2-02F8-4475-966C-764CF4A58572}" srcId="{0B35BE40-14E0-419B-AADA-EF3733558714}" destId="{A2B82844-5D6E-4E0F-A671-C91CBEB86DB9}" srcOrd="2" destOrd="0" parTransId="{59BDD475-F59F-48D2-B392-9E453F7E240B}" sibTransId="{D172A7A0-2B0D-4543-84A7-C9C076DBF3AA}"/>
    <dgm:cxn modelId="{9AD031DE-FDD3-41BF-AB77-CA718644926C}" type="presOf" srcId="{36DC872A-1804-4132-89AD-4A2E8AB08A6B}" destId="{4B8A29C5-64DE-4EF2-ACE6-92FCC74BD1DE}" srcOrd="0" destOrd="2" presId="urn:microsoft.com/office/officeart/2005/8/layout/hList1"/>
    <dgm:cxn modelId="{0724F3CD-D580-4CA9-B6A2-B0CB67C3FF7D}" type="presOf" srcId="{93C20EAE-23A6-4386-914C-5120C3CB7DD3}" destId="{34984C19-D0B9-4C1D-8164-2B80DB800296}" srcOrd="0" destOrd="0" presId="urn:microsoft.com/office/officeart/2005/8/layout/hList1"/>
    <dgm:cxn modelId="{EA097D56-3DBF-470B-8E88-DB42CB1DDAFC}" type="presOf" srcId="{894CE84D-DF95-460F-BB99-E5A9E696E740}" destId="{40499BBF-0E7C-458F-B7C1-1FCE024E307B}" srcOrd="0" destOrd="1" presId="urn:microsoft.com/office/officeart/2005/8/layout/hList1"/>
    <dgm:cxn modelId="{71D183FB-FA1F-4466-8798-7036DA2C77F3}" srcId="{93C20EAE-23A6-4386-914C-5120C3CB7DD3}" destId="{611FD632-453D-4DD1-8755-AF0EBCB36FDB}" srcOrd="0" destOrd="0" parTransId="{4003B9B6-4469-4725-A281-C98CE38FECF7}" sibTransId="{00A2392D-4C18-4FDD-BA58-90E792F6824C}"/>
    <dgm:cxn modelId="{3B4CC099-F184-4698-8B02-52018C5F83C6}" srcId="{A2B82844-5D6E-4E0F-A671-C91CBEB86DB9}" destId="{3E36F94A-DCA5-4E2F-8E8B-7629F64989AA}" srcOrd="0" destOrd="0" parTransId="{A2F22F2F-8688-42DE-946B-0D277108564D}" sibTransId="{1487BD0B-85D9-43B6-8D07-4F77A088175D}"/>
    <dgm:cxn modelId="{80084F77-C18E-487C-B657-9EF743B63936}" type="presParOf" srcId="{4C994E5F-5C0F-4229-878C-9CB8693252B1}" destId="{E35A6A4A-0C74-4DBA-B2D6-5BC55187C10D}" srcOrd="0" destOrd="0" presId="urn:microsoft.com/office/officeart/2005/8/layout/hList1"/>
    <dgm:cxn modelId="{EA3C2714-0095-48DC-9295-98B823BB4D33}" type="presParOf" srcId="{E35A6A4A-0C74-4DBA-B2D6-5BC55187C10D}" destId="{34984C19-D0B9-4C1D-8164-2B80DB800296}" srcOrd="0" destOrd="0" presId="urn:microsoft.com/office/officeart/2005/8/layout/hList1"/>
    <dgm:cxn modelId="{574CEDCE-970E-44F9-9D58-7D06212502DD}" type="presParOf" srcId="{E35A6A4A-0C74-4DBA-B2D6-5BC55187C10D}" destId="{E3BFC66B-EE93-4207-9EE1-AB1E7E125D7C}" srcOrd="1" destOrd="0" presId="urn:microsoft.com/office/officeart/2005/8/layout/hList1"/>
    <dgm:cxn modelId="{A426FF4C-D884-4F8E-B552-FF85EA8086E8}" type="presParOf" srcId="{4C994E5F-5C0F-4229-878C-9CB8693252B1}" destId="{CA029228-C6CB-4403-9F2E-D6441ECB803D}" srcOrd="1" destOrd="0" presId="urn:microsoft.com/office/officeart/2005/8/layout/hList1"/>
    <dgm:cxn modelId="{AD5342AC-E05C-47AF-AE10-96EEC82E6B12}" type="presParOf" srcId="{4C994E5F-5C0F-4229-878C-9CB8693252B1}" destId="{22E6D71C-1E76-47D7-86BD-D2F2F8B027BF}" srcOrd="2" destOrd="0" presId="urn:microsoft.com/office/officeart/2005/8/layout/hList1"/>
    <dgm:cxn modelId="{B3016E41-15A0-48AB-8E54-5B152D359BC5}" type="presParOf" srcId="{22E6D71C-1E76-47D7-86BD-D2F2F8B027BF}" destId="{D16B86D6-9E49-4A34-B6BD-7FE12F3DED6B}" srcOrd="0" destOrd="0" presId="urn:microsoft.com/office/officeart/2005/8/layout/hList1"/>
    <dgm:cxn modelId="{58C0DCEB-D24D-4EEC-96A6-D1CEA2F06774}" type="presParOf" srcId="{22E6D71C-1E76-47D7-86BD-D2F2F8B027BF}" destId="{4B8A29C5-64DE-4EF2-ACE6-92FCC74BD1DE}" srcOrd="1" destOrd="0" presId="urn:microsoft.com/office/officeart/2005/8/layout/hList1"/>
    <dgm:cxn modelId="{CD6A5680-3EF7-4E12-BAE4-F2305670A55F}" type="presParOf" srcId="{4C994E5F-5C0F-4229-878C-9CB8693252B1}" destId="{8725D90E-55FC-4853-8FBA-CFB496BDFF48}" srcOrd="3" destOrd="0" presId="urn:microsoft.com/office/officeart/2005/8/layout/hList1"/>
    <dgm:cxn modelId="{F560BF3C-66BF-486F-9BD5-D7C2B8CB593A}" type="presParOf" srcId="{4C994E5F-5C0F-4229-878C-9CB8693252B1}" destId="{1A95ABFD-CA1D-4077-BD60-CD7F35370BAA}" srcOrd="4" destOrd="0" presId="urn:microsoft.com/office/officeart/2005/8/layout/hList1"/>
    <dgm:cxn modelId="{8F5D4CD5-0F48-4673-990C-8A15EB78C043}" type="presParOf" srcId="{1A95ABFD-CA1D-4077-BD60-CD7F35370BAA}" destId="{FBE914F8-294C-47FC-B0FB-632B2778C0C3}" srcOrd="0" destOrd="0" presId="urn:microsoft.com/office/officeart/2005/8/layout/hList1"/>
    <dgm:cxn modelId="{4E708F91-AB33-4D04-B8A6-188D0E5FA50C}" type="presParOf" srcId="{1A95ABFD-CA1D-4077-BD60-CD7F35370BAA}" destId="{40499BBF-0E7C-458F-B7C1-1FCE024E307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9B90088-9C09-4342-BF3A-70941F06FD9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976682D-7C81-4FFD-B13B-D76213648465}">
      <dgm:prSet phldrT="[Текст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solidFill>
          <a:srgbClr val="00B050"/>
        </a:solidFill>
      </dgm:spPr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630C4BBA-2E55-4775-A9E6-19AE1EA631FD}" type="parTrans" cxnId="{6095F5E4-9B53-41A8-A3E8-B7F3923D4CCA}">
      <dgm:prSet/>
      <dgm:spPr/>
      <dgm:t>
        <a:bodyPr/>
        <a:lstStyle/>
        <a:p>
          <a:endParaRPr lang="ru-RU"/>
        </a:p>
      </dgm:t>
    </dgm:pt>
    <dgm:pt modelId="{5CCB7456-EDCE-4DB7-9EDA-C2C571838797}" type="sibTrans" cxnId="{6095F5E4-9B53-41A8-A3E8-B7F3923D4CCA}">
      <dgm:prSet/>
      <dgm:spPr/>
      <dgm:t>
        <a:bodyPr/>
        <a:lstStyle/>
        <a:p>
          <a:endParaRPr lang="ru-RU"/>
        </a:p>
      </dgm:t>
    </dgm:pt>
    <dgm:pt modelId="{6BA9F8AB-E986-4925-AEDC-BF96E6B13FFE}">
      <dgm:prSet phldrT="[Текст]"/>
      <dgm:spPr/>
      <dgm:t>
        <a:bodyPr/>
        <a:lstStyle/>
        <a:p>
          <a:r>
            <a:rPr lang="ru-RU" b="1" dirty="0" smtClean="0">
              <a:solidFill>
                <a:srgbClr val="00B050"/>
              </a:solidFill>
            </a:rPr>
            <a:t>Торговое наименование </a:t>
          </a:r>
          <a:r>
            <a:rPr lang="ru-RU" dirty="0" smtClean="0">
              <a:solidFill>
                <a:srgbClr val="00B050"/>
              </a:solidFill>
            </a:rPr>
            <a:t>при наличии медицинских показаний (индивидуальная непереносимость, по жизненным показаниям) </a:t>
          </a:r>
          <a:r>
            <a:rPr lang="ru-RU" b="1" dirty="0" smtClean="0">
              <a:solidFill>
                <a:srgbClr val="00B050"/>
              </a:solidFill>
            </a:rPr>
            <a:t>по решению врачебной комиссии медицинской организации</a:t>
          </a:r>
          <a:endParaRPr lang="ru-RU" b="1" dirty="0">
            <a:solidFill>
              <a:srgbClr val="00B050"/>
            </a:solidFill>
          </a:endParaRPr>
        </a:p>
      </dgm:t>
    </dgm:pt>
    <dgm:pt modelId="{E3599166-C115-4103-9AC5-17BA38422CCB}" type="parTrans" cxnId="{801663FB-367D-4D6F-9B8A-FDBA4FCC49A9}">
      <dgm:prSet/>
      <dgm:spPr/>
      <dgm:t>
        <a:bodyPr/>
        <a:lstStyle/>
        <a:p>
          <a:endParaRPr lang="ru-RU"/>
        </a:p>
      </dgm:t>
    </dgm:pt>
    <dgm:pt modelId="{5F49638C-32A4-483A-9B54-61982AB29BA8}" type="sibTrans" cxnId="{801663FB-367D-4D6F-9B8A-FDBA4FCC49A9}">
      <dgm:prSet/>
      <dgm:spPr/>
      <dgm:t>
        <a:bodyPr/>
        <a:lstStyle/>
        <a:p>
          <a:endParaRPr lang="ru-RU"/>
        </a:p>
      </dgm:t>
    </dgm:pt>
    <dgm:pt modelId="{526E7AE8-BBFA-4C59-A5EF-5BF5E517DAA0}">
      <dgm:prSet phldrT="[Текст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solidFill>
          <a:srgbClr val="00B050"/>
        </a:solidFill>
      </dgm:spPr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F3991145-ACAC-4D0F-AC40-6012AD68C5D2}" type="parTrans" cxnId="{D9FB7D81-884A-4674-B07E-4B6004594A88}">
      <dgm:prSet/>
      <dgm:spPr/>
      <dgm:t>
        <a:bodyPr/>
        <a:lstStyle/>
        <a:p>
          <a:endParaRPr lang="ru-RU"/>
        </a:p>
      </dgm:t>
    </dgm:pt>
    <dgm:pt modelId="{460B205A-2A05-4CD7-863B-CC28B36FF115}" type="sibTrans" cxnId="{D9FB7D81-884A-4674-B07E-4B6004594A88}">
      <dgm:prSet/>
      <dgm:spPr/>
      <dgm:t>
        <a:bodyPr/>
        <a:lstStyle/>
        <a:p>
          <a:endParaRPr lang="ru-RU"/>
        </a:p>
      </dgm:t>
    </dgm:pt>
    <dgm:pt modelId="{BA911BEB-0F0A-44EB-837D-6FFF57B5B4D8}">
      <dgm:prSet phldrT="[Текст]"/>
      <dgm:spPr/>
      <dgm:t>
        <a:bodyPr/>
        <a:lstStyle/>
        <a:p>
          <a:r>
            <a:rPr lang="ru-RU" b="1" dirty="0" smtClean="0">
              <a:solidFill>
                <a:srgbClr val="00B050"/>
              </a:solidFill>
            </a:rPr>
            <a:t>Путь введения </a:t>
          </a:r>
          <a:r>
            <a:rPr lang="ru-RU" dirty="0" smtClean="0">
              <a:solidFill>
                <a:srgbClr val="00B050"/>
              </a:solidFill>
            </a:rPr>
            <a:t>лекарственного препарата (для инъекций или для инфузий), </a:t>
          </a:r>
          <a:r>
            <a:rPr lang="ru-RU" b="1" dirty="0" smtClean="0">
              <a:solidFill>
                <a:srgbClr val="00B050"/>
              </a:solidFill>
            </a:rPr>
            <a:t>предназначенного для парентерального применения</a:t>
          </a:r>
          <a:endParaRPr lang="ru-RU" b="1" dirty="0">
            <a:solidFill>
              <a:srgbClr val="00B050"/>
            </a:solidFill>
          </a:endParaRPr>
        </a:p>
      </dgm:t>
    </dgm:pt>
    <dgm:pt modelId="{B8ECD1B7-29CF-43BF-9A7F-AD3A858F73D2}" type="parTrans" cxnId="{1E81A3AC-9E8C-4977-9BF8-8EDAA93511CE}">
      <dgm:prSet/>
      <dgm:spPr/>
      <dgm:t>
        <a:bodyPr/>
        <a:lstStyle/>
        <a:p>
          <a:endParaRPr lang="ru-RU"/>
        </a:p>
      </dgm:t>
    </dgm:pt>
    <dgm:pt modelId="{3B361DFD-9945-48B9-BF53-E14A5486BF29}" type="sibTrans" cxnId="{1E81A3AC-9E8C-4977-9BF8-8EDAA93511CE}">
      <dgm:prSet/>
      <dgm:spPr/>
      <dgm:t>
        <a:bodyPr/>
        <a:lstStyle/>
        <a:p>
          <a:endParaRPr lang="ru-RU"/>
        </a:p>
      </dgm:t>
    </dgm:pt>
    <dgm:pt modelId="{CAC73838-BB8E-4FFD-9412-0B9894A6A347}">
      <dgm:prSet phldrT="[Текст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solidFill>
          <a:srgbClr val="00B050"/>
        </a:solidFill>
      </dgm:spPr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DE8E747E-7611-433C-BC13-4F825F31FD22}" type="parTrans" cxnId="{8597C7E1-0914-4EB5-A18B-53375C32D59C}">
      <dgm:prSet/>
      <dgm:spPr/>
      <dgm:t>
        <a:bodyPr/>
        <a:lstStyle/>
        <a:p>
          <a:endParaRPr lang="ru-RU"/>
        </a:p>
      </dgm:t>
    </dgm:pt>
    <dgm:pt modelId="{A900BE96-7F19-4D17-AA3A-B79CD134B36E}" type="sibTrans" cxnId="{8597C7E1-0914-4EB5-A18B-53375C32D59C}">
      <dgm:prSet/>
      <dgm:spPr/>
      <dgm:t>
        <a:bodyPr/>
        <a:lstStyle/>
        <a:p>
          <a:endParaRPr lang="ru-RU"/>
        </a:p>
      </dgm:t>
    </dgm:pt>
    <dgm:pt modelId="{80E025D2-5C6F-4894-A3D4-3A7D96931F3C}">
      <dgm:prSet phldrT="[Текст]"/>
      <dgm:spPr/>
      <dgm:t>
        <a:bodyPr/>
        <a:lstStyle/>
        <a:p>
          <a:r>
            <a:rPr lang="ru-RU" b="1" dirty="0" smtClean="0">
              <a:solidFill>
                <a:srgbClr val="00B050"/>
              </a:solidFill>
            </a:rPr>
            <a:t>Указание на возраст ребенка</a:t>
          </a:r>
          <a:r>
            <a:rPr lang="ru-RU" dirty="0" smtClean="0">
              <a:solidFill>
                <a:srgbClr val="00B050"/>
              </a:solidFill>
            </a:rPr>
            <a:t> (от 0, с 3 месяцев, с 12 месяцев и т.д.) для препаратов, предназначенных </a:t>
          </a:r>
          <a:r>
            <a:rPr lang="ru-RU" b="1" dirty="0" smtClean="0">
              <a:solidFill>
                <a:srgbClr val="00B050"/>
              </a:solidFill>
            </a:rPr>
            <a:t>исключительно для использования в педиатрической практике</a:t>
          </a:r>
          <a:endParaRPr lang="ru-RU" b="1" dirty="0">
            <a:solidFill>
              <a:srgbClr val="00B050"/>
            </a:solidFill>
          </a:endParaRPr>
        </a:p>
      </dgm:t>
    </dgm:pt>
    <dgm:pt modelId="{58596C02-6A0E-4C61-AFC3-BBE3C83A778F}" type="parTrans" cxnId="{51171CF5-DD2D-4048-8B37-DE71763A645D}">
      <dgm:prSet/>
      <dgm:spPr/>
      <dgm:t>
        <a:bodyPr/>
        <a:lstStyle/>
        <a:p>
          <a:endParaRPr lang="ru-RU"/>
        </a:p>
      </dgm:t>
    </dgm:pt>
    <dgm:pt modelId="{2817440F-6C12-48F6-9B9D-427E88153D07}" type="sibTrans" cxnId="{51171CF5-DD2D-4048-8B37-DE71763A645D}">
      <dgm:prSet/>
      <dgm:spPr/>
      <dgm:t>
        <a:bodyPr/>
        <a:lstStyle/>
        <a:p>
          <a:endParaRPr lang="ru-RU"/>
        </a:p>
      </dgm:t>
    </dgm:pt>
    <dgm:pt modelId="{999EBD43-8514-45E4-A663-EECF4C4B381F}" type="pres">
      <dgm:prSet presAssocID="{19B90088-9C09-4342-BF3A-70941F06FD9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FE4CDB-C305-4DCB-AFB6-45181A44C44E}" type="pres">
      <dgm:prSet presAssocID="{A976682D-7C81-4FFD-B13B-D76213648465}" presName="composite" presStyleCnt="0"/>
      <dgm:spPr/>
    </dgm:pt>
    <dgm:pt modelId="{750453E1-00E0-414A-855E-8E7C65147004}" type="pres">
      <dgm:prSet presAssocID="{A976682D-7C81-4FFD-B13B-D7621364846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EDB4EC-A800-4434-AC9A-962D71C127A4}" type="pres">
      <dgm:prSet presAssocID="{A976682D-7C81-4FFD-B13B-D7621364846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A306E8-AA0E-4C10-AA65-0FA856CC1ECE}" type="pres">
      <dgm:prSet presAssocID="{5CCB7456-EDCE-4DB7-9EDA-C2C571838797}" presName="sp" presStyleCnt="0"/>
      <dgm:spPr/>
    </dgm:pt>
    <dgm:pt modelId="{6061F718-664C-4EA2-A9DE-CE014A54266A}" type="pres">
      <dgm:prSet presAssocID="{526E7AE8-BBFA-4C59-A5EF-5BF5E517DAA0}" presName="composite" presStyleCnt="0"/>
      <dgm:spPr/>
    </dgm:pt>
    <dgm:pt modelId="{07C77FBC-7262-48A9-A535-6EFC5E1741E4}" type="pres">
      <dgm:prSet presAssocID="{526E7AE8-BBFA-4C59-A5EF-5BF5E517DAA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CE66A1-59E2-4A61-9C77-B85F1818A49A}" type="pres">
      <dgm:prSet presAssocID="{526E7AE8-BBFA-4C59-A5EF-5BF5E517DAA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267EF6-A37E-476A-A4A9-5E8B863FC44E}" type="pres">
      <dgm:prSet presAssocID="{460B205A-2A05-4CD7-863B-CC28B36FF115}" presName="sp" presStyleCnt="0"/>
      <dgm:spPr/>
    </dgm:pt>
    <dgm:pt modelId="{30F3A11C-61A6-4908-9616-FA1293C26FB0}" type="pres">
      <dgm:prSet presAssocID="{CAC73838-BB8E-4FFD-9412-0B9894A6A347}" presName="composite" presStyleCnt="0"/>
      <dgm:spPr/>
    </dgm:pt>
    <dgm:pt modelId="{DD798F9F-4E51-42FB-B723-DED2F7E990E3}" type="pres">
      <dgm:prSet presAssocID="{CAC73838-BB8E-4FFD-9412-0B9894A6A34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C5B91D-7CF0-47E6-9184-C37052D86E2F}" type="pres">
      <dgm:prSet presAssocID="{CAC73838-BB8E-4FFD-9412-0B9894A6A34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58EF05-039A-4402-A173-E96E90275E3F}" type="presOf" srcId="{526E7AE8-BBFA-4C59-A5EF-5BF5E517DAA0}" destId="{07C77FBC-7262-48A9-A535-6EFC5E1741E4}" srcOrd="0" destOrd="0" presId="urn:microsoft.com/office/officeart/2005/8/layout/chevron2"/>
    <dgm:cxn modelId="{D05A2AFB-3D95-4042-B9F4-8FA6A37B06D9}" type="presOf" srcId="{6BA9F8AB-E986-4925-AEDC-BF96E6B13FFE}" destId="{4CEDB4EC-A800-4434-AC9A-962D71C127A4}" srcOrd="0" destOrd="0" presId="urn:microsoft.com/office/officeart/2005/8/layout/chevron2"/>
    <dgm:cxn modelId="{6095F5E4-9B53-41A8-A3E8-B7F3923D4CCA}" srcId="{19B90088-9C09-4342-BF3A-70941F06FD9A}" destId="{A976682D-7C81-4FFD-B13B-D76213648465}" srcOrd="0" destOrd="0" parTransId="{630C4BBA-2E55-4775-A9E6-19AE1EA631FD}" sibTransId="{5CCB7456-EDCE-4DB7-9EDA-C2C571838797}"/>
    <dgm:cxn modelId="{8597C7E1-0914-4EB5-A18B-53375C32D59C}" srcId="{19B90088-9C09-4342-BF3A-70941F06FD9A}" destId="{CAC73838-BB8E-4FFD-9412-0B9894A6A347}" srcOrd="2" destOrd="0" parTransId="{DE8E747E-7611-433C-BC13-4F825F31FD22}" sibTransId="{A900BE96-7F19-4D17-AA3A-B79CD134B36E}"/>
    <dgm:cxn modelId="{1E81A3AC-9E8C-4977-9BF8-8EDAA93511CE}" srcId="{526E7AE8-BBFA-4C59-A5EF-5BF5E517DAA0}" destId="{BA911BEB-0F0A-44EB-837D-6FFF57B5B4D8}" srcOrd="0" destOrd="0" parTransId="{B8ECD1B7-29CF-43BF-9A7F-AD3A858F73D2}" sibTransId="{3B361DFD-9945-48B9-BF53-E14A5486BF29}"/>
    <dgm:cxn modelId="{0EBA4A2E-727E-472D-A168-316F4F7B6589}" type="presOf" srcId="{19B90088-9C09-4342-BF3A-70941F06FD9A}" destId="{999EBD43-8514-45E4-A663-EECF4C4B381F}" srcOrd="0" destOrd="0" presId="urn:microsoft.com/office/officeart/2005/8/layout/chevron2"/>
    <dgm:cxn modelId="{B38E8171-281A-4D74-AA9E-966CCA165C1D}" type="presOf" srcId="{CAC73838-BB8E-4FFD-9412-0B9894A6A347}" destId="{DD798F9F-4E51-42FB-B723-DED2F7E990E3}" srcOrd="0" destOrd="0" presId="urn:microsoft.com/office/officeart/2005/8/layout/chevron2"/>
    <dgm:cxn modelId="{821C60CC-CFA1-4613-99B5-3828E1C99221}" type="presOf" srcId="{A976682D-7C81-4FFD-B13B-D76213648465}" destId="{750453E1-00E0-414A-855E-8E7C65147004}" srcOrd="0" destOrd="0" presId="urn:microsoft.com/office/officeart/2005/8/layout/chevron2"/>
    <dgm:cxn modelId="{51171CF5-DD2D-4048-8B37-DE71763A645D}" srcId="{CAC73838-BB8E-4FFD-9412-0B9894A6A347}" destId="{80E025D2-5C6F-4894-A3D4-3A7D96931F3C}" srcOrd="0" destOrd="0" parTransId="{58596C02-6A0E-4C61-AFC3-BBE3C83A778F}" sibTransId="{2817440F-6C12-48F6-9B9D-427E88153D07}"/>
    <dgm:cxn modelId="{D9FB7D81-884A-4674-B07E-4B6004594A88}" srcId="{19B90088-9C09-4342-BF3A-70941F06FD9A}" destId="{526E7AE8-BBFA-4C59-A5EF-5BF5E517DAA0}" srcOrd="1" destOrd="0" parTransId="{F3991145-ACAC-4D0F-AC40-6012AD68C5D2}" sibTransId="{460B205A-2A05-4CD7-863B-CC28B36FF115}"/>
    <dgm:cxn modelId="{CF0C901B-A10B-4200-B5C0-923E4367EF6C}" type="presOf" srcId="{80E025D2-5C6F-4894-A3D4-3A7D96931F3C}" destId="{7FC5B91D-7CF0-47E6-9184-C37052D86E2F}" srcOrd="0" destOrd="0" presId="urn:microsoft.com/office/officeart/2005/8/layout/chevron2"/>
    <dgm:cxn modelId="{801663FB-367D-4D6F-9B8A-FDBA4FCC49A9}" srcId="{A976682D-7C81-4FFD-B13B-D76213648465}" destId="{6BA9F8AB-E986-4925-AEDC-BF96E6B13FFE}" srcOrd="0" destOrd="0" parTransId="{E3599166-C115-4103-9AC5-17BA38422CCB}" sibTransId="{5F49638C-32A4-483A-9B54-61982AB29BA8}"/>
    <dgm:cxn modelId="{084D63A0-2153-410A-93C3-D7B9076AED85}" type="presOf" srcId="{BA911BEB-0F0A-44EB-837D-6FFF57B5B4D8}" destId="{AFCE66A1-59E2-4A61-9C77-B85F1818A49A}" srcOrd="0" destOrd="0" presId="urn:microsoft.com/office/officeart/2005/8/layout/chevron2"/>
    <dgm:cxn modelId="{1819BF33-F8CC-4B85-99E4-13C1C24DEF3F}" type="presParOf" srcId="{999EBD43-8514-45E4-A663-EECF4C4B381F}" destId="{63FE4CDB-C305-4DCB-AFB6-45181A44C44E}" srcOrd="0" destOrd="0" presId="urn:microsoft.com/office/officeart/2005/8/layout/chevron2"/>
    <dgm:cxn modelId="{ECEC9156-9DA7-44A9-9430-081743F2C78A}" type="presParOf" srcId="{63FE4CDB-C305-4DCB-AFB6-45181A44C44E}" destId="{750453E1-00E0-414A-855E-8E7C65147004}" srcOrd="0" destOrd="0" presId="urn:microsoft.com/office/officeart/2005/8/layout/chevron2"/>
    <dgm:cxn modelId="{75D13599-FC00-42F1-9C35-67E3E4E48414}" type="presParOf" srcId="{63FE4CDB-C305-4DCB-AFB6-45181A44C44E}" destId="{4CEDB4EC-A800-4434-AC9A-962D71C127A4}" srcOrd="1" destOrd="0" presId="urn:microsoft.com/office/officeart/2005/8/layout/chevron2"/>
    <dgm:cxn modelId="{70AE6DEC-F11F-41FF-A3FE-FF63856E8A2D}" type="presParOf" srcId="{999EBD43-8514-45E4-A663-EECF4C4B381F}" destId="{8AA306E8-AA0E-4C10-AA65-0FA856CC1ECE}" srcOrd="1" destOrd="0" presId="urn:microsoft.com/office/officeart/2005/8/layout/chevron2"/>
    <dgm:cxn modelId="{0A478D9A-3913-46A3-810C-2B49337435A0}" type="presParOf" srcId="{999EBD43-8514-45E4-A663-EECF4C4B381F}" destId="{6061F718-664C-4EA2-A9DE-CE014A54266A}" srcOrd="2" destOrd="0" presId="urn:microsoft.com/office/officeart/2005/8/layout/chevron2"/>
    <dgm:cxn modelId="{4D898FA4-E6B9-4BCA-BBD1-EE0E6FE9C2DE}" type="presParOf" srcId="{6061F718-664C-4EA2-A9DE-CE014A54266A}" destId="{07C77FBC-7262-48A9-A535-6EFC5E1741E4}" srcOrd="0" destOrd="0" presId="urn:microsoft.com/office/officeart/2005/8/layout/chevron2"/>
    <dgm:cxn modelId="{B04EDE64-5067-420F-A3AE-EBDAFA6CFE9B}" type="presParOf" srcId="{6061F718-664C-4EA2-A9DE-CE014A54266A}" destId="{AFCE66A1-59E2-4A61-9C77-B85F1818A49A}" srcOrd="1" destOrd="0" presId="urn:microsoft.com/office/officeart/2005/8/layout/chevron2"/>
    <dgm:cxn modelId="{33D419C5-6405-46DC-AFCA-413BFBE639D0}" type="presParOf" srcId="{999EBD43-8514-45E4-A663-EECF4C4B381F}" destId="{38267EF6-A37E-476A-A4A9-5E8B863FC44E}" srcOrd="3" destOrd="0" presId="urn:microsoft.com/office/officeart/2005/8/layout/chevron2"/>
    <dgm:cxn modelId="{B6D1E591-F46C-46D0-89FA-E1462934BE78}" type="presParOf" srcId="{999EBD43-8514-45E4-A663-EECF4C4B381F}" destId="{30F3A11C-61A6-4908-9616-FA1293C26FB0}" srcOrd="4" destOrd="0" presId="urn:microsoft.com/office/officeart/2005/8/layout/chevron2"/>
    <dgm:cxn modelId="{76C0771E-4141-4A3A-AF85-DDB898005A2A}" type="presParOf" srcId="{30F3A11C-61A6-4908-9616-FA1293C26FB0}" destId="{DD798F9F-4E51-42FB-B723-DED2F7E990E3}" srcOrd="0" destOrd="0" presId="urn:microsoft.com/office/officeart/2005/8/layout/chevron2"/>
    <dgm:cxn modelId="{955DFCB6-0A6D-41AA-9F12-E27BAFD7A00D}" type="presParOf" srcId="{30F3A11C-61A6-4908-9616-FA1293C26FB0}" destId="{7FC5B91D-7CF0-47E6-9184-C37052D86E2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6E8C4FC-32E1-4C17-9B17-8D0F29E83EF9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7C73C8-5E3B-4B7C-828B-41459AA26D89}">
      <dgm:prSet phldrT="[Текст]"/>
      <dgm:spPr>
        <a:solidFill>
          <a:srgbClr val="FF0000"/>
        </a:soli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Запрещено безусловно !</a:t>
          </a:r>
          <a:endParaRPr lang="ru-RU" b="1" dirty="0">
            <a:solidFill>
              <a:schemeClr val="bg1"/>
            </a:solidFill>
          </a:endParaRPr>
        </a:p>
      </dgm:t>
    </dgm:pt>
    <dgm:pt modelId="{2F549DBF-1CB2-4C2E-BF4D-55095B9AE994}" type="parTrans" cxnId="{52D43BE5-D5B6-4A51-8B75-DFE42C8EC99B}">
      <dgm:prSet/>
      <dgm:spPr/>
      <dgm:t>
        <a:bodyPr/>
        <a:lstStyle/>
        <a:p>
          <a:endParaRPr lang="ru-RU"/>
        </a:p>
      </dgm:t>
    </dgm:pt>
    <dgm:pt modelId="{10706FBA-1D88-499B-A6DB-67F2A0496CEB}" type="sibTrans" cxnId="{52D43BE5-D5B6-4A51-8B75-DFE42C8EC99B}">
      <dgm:prSet/>
      <dgm:spPr/>
      <dgm:t>
        <a:bodyPr/>
        <a:lstStyle/>
        <a:p>
          <a:endParaRPr lang="ru-RU"/>
        </a:p>
      </dgm:t>
    </dgm:pt>
    <dgm:pt modelId="{4F114113-A467-474B-AD06-A8A676C1835B}">
      <dgm:prSet phldrT="[Текст]" custT="1"/>
      <dgm:spPr>
        <a:solidFill>
          <a:srgbClr val="FF0000">
            <a:alpha val="90000"/>
          </a:srgbClr>
        </a:solidFill>
      </dgm:spPr>
      <dgm:t>
        <a:bodyPr/>
        <a:lstStyle/>
        <a:p>
          <a:pPr>
            <a:spcAft>
              <a:spcPts val="1200"/>
            </a:spcAft>
          </a:pPr>
          <a:r>
            <a:rPr lang="ru-RU" sz="1500" b="1" dirty="0" smtClean="0">
              <a:solidFill>
                <a:schemeClr val="bg1"/>
              </a:solidFill>
            </a:rPr>
            <a:t>Эквивалентные дозировки, предусматривающие необходимость деления твердой лекарственной формы препарата;</a:t>
          </a:r>
          <a:endParaRPr lang="ru-RU" sz="1500" b="1" dirty="0">
            <a:solidFill>
              <a:schemeClr val="bg1"/>
            </a:solidFill>
          </a:endParaRPr>
        </a:p>
      </dgm:t>
    </dgm:pt>
    <dgm:pt modelId="{38F5880E-C593-4E41-B371-80CEE5944B90}" type="parTrans" cxnId="{329C5D30-CEE6-4931-A40B-7FC456CE6D89}">
      <dgm:prSet/>
      <dgm:spPr/>
      <dgm:t>
        <a:bodyPr/>
        <a:lstStyle/>
        <a:p>
          <a:endParaRPr lang="ru-RU"/>
        </a:p>
      </dgm:t>
    </dgm:pt>
    <dgm:pt modelId="{DDE5C42F-85D6-46C0-B555-AA212D4C574E}" type="sibTrans" cxnId="{329C5D30-CEE6-4931-A40B-7FC456CE6D89}">
      <dgm:prSet/>
      <dgm:spPr/>
      <dgm:t>
        <a:bodyPr/>
        <a:lstStyle/>
        <a:p>
          <a:endParaRPr lang="ru-RU"/>
        </a:p>
      </dgm:t>
    </dgm:pt>
    <dgm:pt modelId="{04B44407-C7D2-4C64-BAC1-EDDCB6A9B064}">
      <dgm:prSet phldrT="[Текст]"/>
      <dgm:spPr>
        <a:solidFill>
          <a:srgbClr val="FFC000"/>
        </a:solidFill>
      </dgm:spPr>
      <dgm:t>
        <a:bodyPr/>
        <a:lstStyle/>
        <a:p>
          <a:r>
            <a:rPr lang="ru-RU" b="1" dirty="0" smtClean="0">
              <a:solidFill>
                <a:srgbClr val="0070C0"/>
              </a:solidFill>
            </a:rPr>
            <a:t>Запрещено, если </a:t>
          </a:r>
          <a:r>
            <a:rPr lang="ru-RU" dirty="0" smtClean="0">
              <a:solidFill>
                <a:srgbClr val="0070C0"/>
              </a:solidFill>
            </a:rPr>
            <a:t>имеется иной способ описания лекарственного средства и </a:t>
          </a:r>
          <a:r>
            <a:rPr lang="ru-RU" b="1" dirty="0" smtClean="0">
              <a:solidFill>
                <a:srgbClr val="0070C0"/>
              </a:solidFill>
            </a:rPr>
            <a:t>отсутствует обоснование </a:t>
          </a:r>
          <a:r>
            <a:rPr lang="ru-RU" dirty="0" smtClean="0">
              <a:solidFill>
                <a:srgbClr val="0070C0"/>
              </a:solidFill>
            </a:rPr>
            <a:t>использования этих показателей !</a:t>
          </a:r>
          <a:endParaRPr lang="ru-RU" dirty="0">
            <a:solidFill>
              <a:srgbClr val="0070C0"/>
            </a:solidFill>
          </a:endParaRPr>
        </a:p>
      </dgm:t>
    </dgm:pt>
    <dgm:pt modelId="{2A51E280-E247-487C-8029-07318B6496F7}" type="parTrans" cxnId="{CCCE5B86-0BD2-4B6C-81A1-71A28613F7C4}">
      <dgm:prSet/>
      <dgm:spPr/>
      <dgm:t>
        <a:bodyPr/>
        <a:lstStyle/>
        <a:p>
          <a:endParaRPr lang="ru-RU"/>
        </a:p>
      </dgm:t>
    </dgm:pt>
    <dgm:pt modelId="{E1016136-F9D1-4A86-885F-85392EEFB77C}" type="sibTrans" cxnId="{CCCE5B86-0BD2-4B6C-81A1-71A28613F7C4}">
      <dgm:prSet/>
      <dgm:spPr/>
      <dgm:t>
        <a:bodyPr/>
        <a:lstStyle/>
        <a:p>
          <a:endParaRPr lang="ru-RU"/>
        </a:p>
      </dgm:t>
    </dgm:pt>
    <dgm:pt modelId="{E3296EFA-0E11-46ED-AA45-46A6A052669C}">
      <dgm:prSet phldrT="[Текст]" custT="1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ru-RU" sz="1500" dirty="0" smtClean="0">
              <a:solidFill>
                <a:srgbClr val="0070C0"/>
              </a:solidFill>
            </a:rPr>
            <a:t>объем наполнения первичной упаковки лекарственного препарата, за исключением растворов для инфузий;</a:t>
          </a:r>
          <a:endParaRPr lang="ru-RU" sz="1500" dirty="0">
            <a:solidFill>
              <a:srgbClr val="0070C0"/>
            </a:solidFill>
          </a:endParaRPr>
        </a:p>
      </dgm:t>
    </dgm:pt>
    <dgm:pt modelId="{0A0F4229-EC4C-42F1-A211-DA9BD94243DE}" type="parTrans" cxnId="{E613A23F-2BAD-4705-B640-67F345987785}">
      <dgm:prSet/>
      <dgm:spPr/>
      <dgm:t>
        <a:bodyPr/>
        <a:lstStyle/>
        <a:p>
          <a:endParaRPr lang="ru-RU"/>
        </a:p>
      </dgm:t>
    </dgm:pt>
    <dgm:pt modelId="{25141570-363C-4905-B3F4-D5624DC1872C}" type="sibTrans" cxnId="{E613A23F-2BAD-4705-B640-67F345987785}">
      <dgm:prSet/>
      <dgm:spPr/>
      <dgm:t>
        <a:bodyPr/>
        <a:lstStyle/>
        <a:p>
          <a:endParaRPr lang="ru-RU"/>
        </a:p>
      </dgm:t>
    </dgm:pt>
    <dgm:pt modelId="{5E58DC1D-9827-4F67-9C09-CABF8EEE8852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pPr>
            <a:spcAft>
              <a:spcPct val="15000"/>
            </a:spcAft>
          </a:pPr>
          <a:r>
            <a:rPr lang="ru-RU" sz="1500" b="1" dirty="0" smtClean="0">
              <a:solidFill>
                <a:schemeClr val="bg1"/>
              </a:solidFill>
            </a:rPr>
            <a:t>Дозировку лекарственного препарата в определенных единицах измерения при возможности конвертирования в иные единицы измерения.</a:t>
          </a:r>
          <a:endParaRPr lang="ru-RU" sz="1500" b="1" dirty="0">
            <a:solidFill>
              <a:schemeClr val="bg1"/>
            </a:solidFill>
          </a:endParaRPr>
        </a:p>
      </dgm:t>
    </dgm:pt>
    <dgm:pt modelId="{FB6523D9-82A3-4176-BBAD-FF0724F022F3}" type="parTrans" cxnId="{1B30F927-F827-493D-95E1-348BC8D891F6}">
      <dgm:prSet/>
      <dgm:spPr/>
      <dgm:t>
        <a:bodyPr/>
        <a:lstStyle/>
        <a:p>
          <a:endParaRPr lang="ru-RU"/>
        </a:p>
      </dgm:t>
    </dgm:pt>
    <dgm:pt modelId="{2856ED8B-7288-4129-9135-54F1907CA64A}" type="sibTrans" cxnId="{1B30F927-F827-493D-95E1-348BC8D891F6}">
      <dgm:prSet/>
      <dgm:spPr/>
      <dgm:t>
        <a:bodyPr/>
        <a:lstStyle/>
        <a:p>
          <a:endParaRPr lang="ru-RU"/>
        </a:p>
      </dgm:t>
    </dgm:pt>
    <dgm:pt modelId="{0A225D90-FEC9-455A-AAFC-B5B223D5ED89}">
      <dgm:prSet custT="1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ru-RU" sz="1500" dirty="0" smtClean="0">
              <a:solidFill>
                <a:srgbClr val="0070C0"/>
              </a:solidFill>
            </a:rPr>
            <a:t>наличие (отсутствие) вспомогательных веществ;</a:t>
          </a:r>
          <a:endParaRPr lang="ru-RU" sz="1500" dirty="0">
            <a:solidFill>
              <a:srgbClr val="0070C0"/>
            </a:solidFill>
          </a:endParaRPr>
        </a:p>
      </dgm:t>
    </dgm:pt>
    <dgm:pt modelId="{4C7A1783-7573-4ED5-81EA-54AA50615D08}" type="parTrans" cxnId="{EC0B6E6E-97A0-4916-916D-32CEC288AFA9}">
      <dgm:prSet/>
      <dgm:spPr/>
      <dgm:t>
        <a:bodyPr/>
        <a:lstStyle/>
        <a:p>
          <a:endParaRPr lang="ru-RU"/>
        </a:p>
      </dgm:t>
    </dgm:pt>
    <dgm:pt modelId="{C103FBE9-0BA0-43AC-81F3-4D281434BD2E}" type="sibTrans" cxnId="{EC0B6E6E-97A0-4916-916D-32CEC288AFA9}">
      <dgm:prSet/>
      <dgm:spPr/>
      <dgm:t>
        <a:bodyPr/>
        <a:lstStyle/>
        <a:p>
          <a:endParaRPr lang="ru-RU"/>
        </a:p>
      </dgm:t>
    </dgm:pt>
    <dgm:pt modelId="{530EACC2-5A77-42E7-80C0-00A828429648}">
      <dgm:prSet custT="1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ru-RU" sz="1500" dirty="0" smtClean="0">
              <a:solidFill>
                <a:srgbClr val="0070C0"/>
              </a:solidFill>
            </a:rPr>
            <a:t>фиксированный температурный режим хранения препаратов при наличии альтернативного;</a:t>
          </a:r>
          <a:endParaRPr lang="ru-RU" sz="1500" dirty="0">
            <a:solidFill>
              <a:srgbClr val="0070C0"/>
            </a:solidFill>
          </a:endParaRPr>
        </a:p>
      </dgm:t>
    </dgm:pt>
    <dgm:pt modelId="{308401C6-1FD8-4FAA-818D-6CA0D78964CA}" type="parTrans" cxnId="{4BEB11BD-2282-48AB-9FA4-B3F7BF91F317}">
      <dgm:prSet/>
      <dgm:spPr/>
      <dgm:t>
        <a:bodyPr/>
        <a:lstStyle/>
        <a:p>
          <a:endParaRPr lang="ru-RU"/>
        </a:p>
      </dgm:t>
    </dgm:pt>
    <dgm:pt modelId="{7ACE1A55-29FA-4636-A2F3-2CB567DE83B5}" type="sibTrans" cxnId="{4BEB11BD-2282-48AB-9FA4-B3F7BF91F317}">
      <dgm:prSet/>
      <dgm:spPr/>
      <dgm:t>
        <a:bodyPr/>
        <a:lstStyle/>
        <a:p>
          <a:endParaRPr lang="ru-RU"/>
        </a:p>
      </dgm:t>
    </dgm:pt>
    <dgm:pt modelId="{26BA2570-5D4A-4F5D-9412-33F34B0EDE1D}">
      <dgm:prSet custT="1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ru-RU" sz="1500" dirty="0" smtClean="0">
              <a:solidFill>
                <a:srgbClr val="0070C0"/>
              </a:solidFill>
            </a:rPr>
            <a:t>форму выпуска (первичной упаковки) лекарственного препарата (например, "ампула", "флакон", "блистер" и др.);</a:t>
          </a:r>
          <a:endParaRPr lang="ru-RU" sz="1500" dirty="0">
            <a:solidFill>
              <a:srgbClr val="0070C0"/>
            </a:solidFill>
          </a:endParaRPr>
        </a:p>
      </dgm:t>
    </dgm:pt>
    <dgm:pt modelId="{69177A69-F898-42DF-A86B-CA1D990CE582}" type="parTrans" cxnId="{F9EC838A-5CF0-494F-9925-D9424231E2D3}">
      <dgm:prSet/>
      <dgm:spPr/>
      <dgm:t>
        <a:bodyPr/>
        <a:lstStyle/>
        <a:p>
          <a:endParaRPr lang="ru-RU"/>
        </a:p>
      </dgm:t>
    </dgm:pt>
    <dgm:pt modelId="{F14D40A8-7404-4078-B903-9C5DD74CC191}" type="sibTrans" cxnId="{F9EC838A-5CF0-494F-9925-D9424231E2D3}">
      <dgm:prSet/>
      <dgm:spPr/>
      <dgm:t>
        <a:bodyPr/>
        <a:lstStyle/>
        <a:p>
          <a:endParaRPr lang="ru-RU"/>
        </a:p>
      </dgm:t>
    </dgm:pt>
    <dgm:pt modelId="{9C4195A0-8F12-4706-AF2C-02EA7D1A6E78}">
      <dgm:prSet custT="1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ru-RU" sz="1500" dirty="0" smtClean="0">
              <a:solidFill>
                <a:srgbClr val="0070C0"/>
              </a:solidFill>
            </a:rPr>
            <a:t>количество единиц (таблеток, ампул) лекарственного препарата во вторичной упаковке, а также требование поставки конкретного количества упаковок вместо количества лекарственного препарата;</a:t>
          </a:r>
          <a:endParaRPr lang="ru-RU" sz="1500" dirty="0">
            <a:solidFill>
              <a:srgbClr val="0070C0"/>
            </a:solidFill>
          </a:endParaRPr>
        </a:p>
      </dgm:t>
    </dgm:pt>
    <dgm:pt modelId="{0E27E666-540F-4498-B894-379AED89F6E3}" type="parTrans" cxnId="{CF179BC0-9B78-4F86-B0C9-1C1FB0486B6D}">
      <dgm:prSet/>
      <dgm:spPr/>
      <dgm:t>
        <a:bodyPr/>
        <a:lstStyle/>
        <a:p>
          <a:endParaRPr lang="ru-RU"/>
        </a:p>
      </dgm:t>
    </dgm:pt>
    <dgm:pt modelId="{302549B2-B3A3-4BA5-8AFE-CD9DC8167A22}" type="sibTrans" cxnId="{CF179BC0-9B78-4F86-B0C9-1C1FB0486B6D}">
      <dgm:prSet/>
      <dgm:spPr/>
      <dgm:t>
        <a:bodyPr/>
        <a:lstStyle/>
        <a:p>
          <a:endParaRPr lang="ru-RU"/>
        </a:p>
      </dgm:t>
    </dgm:pt>
    <dgm:pt modelId="{53517EDB-D256-4430-9799-1C70BE0214C2}">
      <dgm:prSet custT="1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ru-RU" sz="1500" dirty="0" smtClean="0">
              <a:solidFill>
                <a:srgbClr val="0070C0"/>
              </a:solidFill>
            </a:rPr>
            <a:t>требования к показателям фармакодинамики и (или) фармакокинетики лекарственного препарата (например, время начала действия, проявление максимального эффекта, продолжительность действия лекарственного препарата);</a:t>
          </a:r>
          <a:endParaRPr lang="ru-RU" sz="1500" dirty="0">
            <a:solidFill>
              <a:srgbClr val="0070C0"/>
            </a:solidFill>
          </a:endParaRPr>
        </a:p>
      </dgm:t>
    </dgm:pt>
    <dgm:pt modelId="{C58BD660-CDD3-4972-A0E6-B43F290C64D3}" type="parTrans" cxnId="{FC1E9E34-9238-49A0-9F2A-E40CAC4B6A8D}">
      <dgm:prSet/>
      <dgm:spPr/>
      <dgm:t>
        <a:bodyPr/>
        <a:lstStyle/>
        <a:p>
          <a:endParaRPr lang="ru-RU"/>
        </a:p>
      </dgm:t>
    </dgm:pt>
    <dgm:pt modelId="{5901A6A3-8E02-4A23-88F1-9147879F42B9}" type="sibTrans" cxnId="{FC1E9E34-9238-49A0-9F2A-E40CAC4B6A8D}">
      <dgm:prSet/>
      <dgm:spPr/>
      <dgm:t>
        <a:bodyPr/>
        <a:lstStyle/>
        <a:p>
          <a:endParaRPr lang="ru-RU"/>
        </a:p>
      </dgm:t>
    </dgm:pt>
    <dgm:pt modelId="{251A38AA-33EA-45D0-9B55-07EEDBBAB429}">
      <dgm:prSet custT="1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ru-RU" sz="1500" dirty="0" smtClean="0">
              <a:solidFill>
                <a:srgbClr val="0070C0"/>
              </a:solidFill>
            </a:rPr>
            <a:t>иные характеристики лекарственных препаратов, содержащиеся в инструкциях, указывающие на конкретного производителя.</a:t>
          </a:r>
          <a:endParaRPr lang="ru-RU" sz="1500" dirty="0">
            <a:solidFill>
              <a:srgbClr val="FFC000"/>
            </a:solidFill>
          </a:endParaRPr>
        </a:p>
      </dgm:t>
    </dgm:pt>
    <dgm:pt modelId="{2612875F-A3C1-4AAD-98EE-2EE015CA24CD}" type="parTrans" cxnId="{2C2F128F-5C0D-468D-A7C3-3C0EF7804D44}">
      <dgm:prSet/>
      <dgm:spPr/>
      <dgm:t>
        <a:bodyPr/>
        <a:lstStyle/>
        <a:p>
          <a:endParaRPr lang="ru-RU"/>
        </a:p>
      </dgm:t>
    </dgm:pt>
    <dgm:pt modelId="{A91BE528-CB04-4D59-AB0E-E1F04C0976A6}" type="sibTrans" cxnId="{2C2F128F-5C0D-468D-A7C3-3C0EF7804D44}">
      <dgm:prSet/>
      <dgm:spPr/>
      <dgm:t>
        <a:bodyPr/>
        <a:lstStyle/>
        <a:p>
          <a:endParaRPr lang="ru-RU"/>
        </a:p>
      </dgm:t>
    </dgm:pt>
    <dgm:pt modelId="{D1828116-91B1-4A01-860B-661E05B08B6C}" type="pres">
      <dgm:prSet presAssocID="{B6E8C4FC-32E1-4C17-9B17-8D0F29E83EF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577CE01-A0D3-4A78-9B81-1A6DCF7D67DB}" type="pres">
      <dgm:prSet presAssocID="{9C7C73C8-5E3B-4B7C-828B-41459AA26D89}" presName="linNode" presStyleCnt="0"/>
      <dgm:spPr/>
    </dgm:pt>
    <dgm:pt modelId="{6E723DFC-6617-48D3-AEBA-A79103FB3CC4}" type="pres">
      <dgm:prSet presAssocID="{9C7C73C8-5E3B-4B7C-828B-41459AA26D89}" presName="parentShp" presStyleLbl="node1" presStyleIdx="0" presStyleCnt="2" custScaleY="599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D95C3B-B33D-4B08-A41E-C3B826ED7909}" type="pres">
      <dgm:prSet presAssocID="{9C7C73C8-5E3B-4B7C-828B-41459AA26D89}" presName="childShp" presStyleLbl="bgAccFollowNode1" presStyleIdx="0" presStyleCnt="2" custScaleX="95377" custScaleY="87585" custLinFactNeighborX="2983" custLinFactNeighborY="-2717">
        <dgm:presLayoutVars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ru-RU"/>
        </a:p>
      </dgm:t>
    </dgm:pt>
    <dgm:pt modelId="{3001452D-A2B3-40C0-922B-B38C7BF5545F}" type="pres">
      <dgm:prSet presAssocID="{10706FBA-1D88-499B-A6DB-67F2A0496CEB}" presName="spacing" presStyleCnt="0"/>
      <dgm:spPr/>
    </dgm:pt>
    <dgm:pt modelId="{22C8D872-F94B-446A-BC8B-CFD99F3A56F0}" type="pres">
      <dgm:prSet presAssocID="{04B44407-C7D2-4C64-BAC1-EDDCB6A9B064}" presName="linNode" presStyleCnt="0"/>
      <dgm:spPr/>
    </dgm:pt>
    <dgm:pt modelId="{7B2427B8-69D8-4F5D-95EE-412245CAE206}" type="pres">
      <dgm:prSet presAssocID="{04B44407-C7D2-4C64-BAC1-EDDCB6A9B064}" presName="parentShp" presStyleLbl="node1" presStyleIdx="1" presStyleCnt="2" custScaleX="93735" custScaleY="2355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8D01E8-7917-4851-83B2-2814E8341473}" type="pres">
      <dgm:prSet presAssocID="{04B44407-C7D2-4C64-BAC1-EDDCB6A9B064}" presName="childShp" presStyleLbl="bgAccFollowNode1" presStyleIdx="1" presStyleCnt="2" custScaleY="236768" custLinFactNeighborX="12625" custLinFactNeighborY="-572">
        <dgm:presLayoutVars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ru-RU"/>
        </a:p>
      </dgm:t>
    </dgm:pt>
  </dgm:ptLst>
  <dgm:cxnLst>
    <dgm:cxn modelId="{DE14D850-C73D-459A-A0BD-37E39654401E}" type="presOf" srcId="{5E58DC1D-9827-4F67-9C09-CABF8EEE8852}" destId="{6BD95C3B-B33D-4B08-A41E-C3B826ED7909}" srcOrd="0" destOrd="1" presId="urn:microsoft.com/office/officeart/2005/8/layout/vList6"/>
    <dgm:cxn modelId="{52D43BE5-D5B6-4A51-8B75-DFE42C8EC99B}" srcId="{B6E8C4FC-32E1-4C17-9B17-8D0F29E83EF9}" destId="{9C7C73C8-5E3B-4B7C-828B-41459AA26D89}" srcOrd="0" destOrd="0" parTransId="{2F549DBF-1CB2-4C2E-BF4D-55095B9AE994}" sibTransId="{10706FBA-1D88-499B-A6DB-67F2A0496CEB}"/>
    <dgm:cxn modelId="{1C12DDB1-BC47-4E28-99A9-312C78D3C192}" type="presOf" srcId="{251A38AA-33EA-45D0-9B55-07EEDBBAB429}" destId="{588D01E8-7917-4851-83B2-2814E8341473}" srcOrd="0" destOrd="6" presId="urn:microsoft.com/office/officeart/2005/8/layout/vList6"/>
    <dgm:cxn modelId="{F9EC838A-5CF0-494F-9925-D9424231E2D3}" srcId="{04B44407-C7D2-4C64-BAC1-EDDCB6A9B064}" destId="{26BA2570-5D4A-4F5D-9412-33F34B0EDE1D}" srcOrd="3" destOrd="0" parTransId="{69177A69-F898-42DF-A86B-CA1D990CE582}" sibTransId="{F14D40A8-7404-4078-B903-9C5DD74CC191}"/>
    <dgm:cxn modelId="{E613A23F-2BAD-4705-B640-67F345987785}" srcId="{04B44407-C7D2-4C64-BAC1-EDDCB6A9B064}" destId="{E3296EFA-0E11-46ED-AA45-46A6A052669C}" srcOrd="0" destOrd="0" parTransId="{0A0F4229-EC4C-42F1-A211-DA9BD94243DE}" sibTransId="{25141570-363C-4905-B3F4-D5624DC1872C}"/>
    <dgm:cxn modelId="{0BFDE297-573C-44BB-B86C-67EB92E558F0}" type="presOf" srcId="{4F114113-A467-474B-AD06-A8A676C1835B}" destId="{6BD95C3B-B33D-4B08-A41E-C3B826ED7909}" srcOrd="0" destOrd="0" presId="urn:microsoft.com/office/officeart/2005/8/layout/vList6"/>
    <dgm:cxn modelId="{4BEB11BD-2282-48AB-9FA4-B3F7BF91F317}" srcId="{04B44407-C7D2-4C64-BAC1-EDDCB6A9B064}" destId="{530EACC2-5A77-42E7-80C0-00A828429648}" srcOrd="2" destOrd="0" parTransId="{308401C6-1FD8-4FAA-818D-6CA0D78964CA}" sibTransId="{7ACE1A55-29FA-4636-A2F3-2CB567DE83B5}"/>
    <dgm:cxn modelId="{2274FB9B-0E02-4104-A4FF-8E11A3663A7A}" type="presOf" srcId="{53517EDB-D256-4430-9799-1C70BE0214C2}" destId="{588D01E8-7917-4851-83B2-2814E8341473}" srcOrd="0" destOrd="5" presId="urn:microsoft.com/office/officeart/2005/8/layout/vList6"/>
    <dgm:cxn modelId="{85550EE6-7B83-415F-A95C-D4E3C9523173}" type="presOf" srcId="{B6E8C4FC-32E1-4C17-9B17-8D0F29E83EF9}" destId="{D1828116-91B1-4A01-860B-661E05B08B6C}" srcOrd="0" destOrd="0" presId="urn:microsoft.com/office/officeart/2005/8/layout/vList6"/>
    <dgm:cxn modelId="{A25FA488-2677-4384-A6CF-113B8250BBE8}" type="presOf" srcId="{9C4195A0-8F12-4706-AF2C-02EA7D1A6E78}" destId="{588D01E8-7917-4851-83B2-2814E8341473}" srcOrd="0" destOrd="4" presId="urn:microsoft.com/office/officeart/2005/8/layout/vList6"/>
    <dgm:cxn modelId="{6BF647AC-4080-4E6E-9E47-267A08998D04}" type="presOf" srcId="{0A225D90-FEC9-455A-AAFC-B5B223D5ED89}" destId="{588D01E8-7917-4851-83B2-2814E8341473}" srcOrd="0" destOrd="1" presId="urn:microsoft.com/office/officeart/2005/8/layout/vList6"/>
    <dgm:cxn modelId="{1B30F927-F827-493D-95E1-348BC8D891F6}" srcId="{9C7C73C8-5E3B-4B7C-828B-41459AA26D89}" destId="{5E58DC1D-9827-4F67-9C09-CABF8EEE8852}" srcOrd="1" destOrd="0" parTransId="{FB6523D9-82A3-4176-BBAD-FF0724F022F3}" sibTransId="{2856ED8B-7288-4129-9135-54F1907CA64A}"/>
    <dgm:cxn modelId="{EC983CC7-E4FE-434D-825D-ABCA781F6CF7}" type="presOf" srcId="{04B44407-C7D2-4C64-BAC1-EDDCB6A9B064}" destId="{7B2427B8-69D8-4F5D-95EE-412245CAE206}" srcOrd="0" destOrd="0" presId="urn:microsoft.com/office/officeart/2005/8/layout/vList6"/>
    <dgm:cxn modelId="{FC1E9E34-9238-49A0-9F2A-E40CAC4B6A8D}" srcId="{04B44407-C7D2-4C64-BAC1-EDDCB6A9B064}" destId="{53517EDB-D256-4430-9799-1C70BE0214C2}" srcOrd="5" destOrd="0" parTransId="{C58BD660-CDD3-4972-A0E6-B43F290C64D3}" sibTransId="{5901A6A3-8E02-4A23-88F1-9147879F42B9}"/>
    <dgm:cxn modelId="{CF179BC0-9B78-4F86-B0C9-1C1FB0486B6D}" srcId="{04B44407-C7D2-4C64-BAC1-EDDCB6A9B064}" destId="{9C4195A0-8F12-4706-AF2C-02EA7D1A6E78}" srcOrd="4" destOrd="0" parTransId="{0E27E666-540F-4498-B894-379AED89F6E3}" sibTransId="{302549B2-B3A3-4BA5-8AFE-CD9DC8167A22}"/>
    <dgm:cxn modelId="{EC0B6E6E-97A0-4916-916D-32CEC288AFA9}" srcId="{04B44407-C7D2-4C64-BAC1-EDDCB6A9B064}" destId="{0A225D90-FEC9-455A-AAFC-B5B223D5ED89}" srcOrd="1" destOrd="0" parTransId="{4C7A1783-7573-4ED5-81EA-54AA50615D08}" sibTransId="{C103FBE9-0BA0-43AC-81F3-4D281434BD2E}"/>
    <dgm:cxn modelId="{D241D1A5-9802-4C27-A2C5-2E748281DF03}" type="presOf" srcId="{26BA2570-5D4A-4F5D-9412-33F34B0EDE1D}" destId="{588D01E8-7917-4851-83B2-2814E8341473}" srcOrd="0" destOrd="3" presId="urn:microsoft.com/office/officeart/2005/8/layout/vList6"/>
    <dgm:cxn modelId="{CCCE5B86-0BD2-4B6C-81A1-71A28613F7C4}" srcId="{B6E8C4FC-32E1-4C17-9B17-8D0F29E83EF9}" destId="{04B44407-C7D2-4C64-BAC1-EDDCB6A9B064}" srcOrd="1" destOrd="0" parTransId="{2A51E280-E247-487C-8029-07318B6496F7}" sibTransId="{E1016136-F9D1-4A86-885F-85392EEFB77C}"/>
    <dgm:cxn modelId="{1E2E0FF5-A85A-4162-865D-F5C874EA95C2}" type="presOf" srcId="{530EACC2-5A77-42E7-80C0-00A828429648}" destId="{588D01E8-7917-4851-83B2-2814E8341473}" srcOrd="0" destOrd="2" presId="urn:microsoft.com/office/officeart/2005/8/layout/vList6"/>
    <dgm:cxn modelId="{EC3F5E4F-98A1-498D-B091-EC312A9F0F74}" type="presOf" srcId="{E3296EFA-0E11-46ED-AA45-46A6A052669C}" destId="{588D01E8-7917-4851-83B2-2814E8341473}" srcOrd="0" destOrd="0" presId="urn:microsoft.com/office/officeart/2005/8/layout/vList6"/>
    <dgm:cxn modelId="{2C2F128F-5C0D-468D-A7C3-3C0EF7804D44}" srcId="{04B44407-C7D2-4C64-BAC1-EDDCB6A9B064}" destId="{251A38AA-33EA-45D0-9B55-07EEDBBAB429}" srcOrd="6" destOrd="0" parTransId="{2612875F-A3C1-4AAD-98EE-2EE015CA24CD}" sibTransId="{A91BE528-CB04-4D59-AB0E-E1F04C0976A6}"/>
    <dgm:cxn modelId="{C9894C1B-E334-42A1-9CA7-20BAAF433391}" type="presOf" srcId="{9C7C73C8-5E3B-4B7C-828B-41459AA26D89}" destId="{6E723DFC-6617-48D3-AEBA-A79103FB3CC4}" srcOrd="0" destOrd="0" presId="urn:microsoft.com/office/officeart/2005/8/layout/vList6"/>
    <dgm:cxn modelId="{329C5D30-CEE6-4931-A40B-7FC456CE6D89}" srcId="{9C7C73C8-5E3B-4B7C-828B-41459AA26D89}" destId="{4F114113-A467-474B-AD06-A8A676C1835B}" srcOrd="0" destOrd="0" parTransId="{38F5880E-C593-4E41-B371-80CEE5944B90}" sibTransId="{DDE5C42F-85D6-46C0-B555-AA212D4C574E}"/>
    <dgm:cxn modelId="{3536DF26-9049-4061-B134-ED6D5BD1ED12}" type="presParOf" srcId="{D1828116-91B1-4A01-860B-661E05B08B6C}" destId="{3577CE01-A0D3-4A78-9B81-1A6DCF7D67DB}" srcOrd="0" destOrd="0" presId="urn:microsoft.com/office/officeart/2005/8/layout/vList6"/>
    <dgm:cxn modelId="{86C719F8-36D1-4BB0-9087-A2B507BBFAD0}" type="presParOf" srcId="{3577CE01-A0D3-4A78-9B81-1A6DCF7D67DB}" destId="{6E723DFC-6617-48D3-AEBA-A79103FB3CC4}" srcOrd="0" destOrd="0" presId="urn:microsoft.com/office/officeart/2005/8/layout/vList6"/>
    <dgm:cxn modelId="{5C339164-26AE-45FD-8909-8FDC85159546}" type="presParOf" srcId="{3577CE01-A0D3-4A78-9B81-1A6DCF7D67DB}" destId="{6BD95C3B-B33D-4B08-A41E-C3B826ED7909}" srcOrd="1" destOrd="0" presId="urn:microsoft.com/office/officeart/2005/8/layout/vList6"/>
    <dgm:cxn modelId="{B54DC0F2-8240-452D-9E3B-101DA836A8E3}" type="presParOf" srcId="{D1828116-91B1-4A01-860B-661E05B08B6C}" destId="{3001452D-A2B3-40C0-922B-B38C7BF5545F}" srcOrd="1" destOrd="0" presId="urn:microsoft.com/office/officeart/2005/8/layout/vList6"/>
    <dgm:cxn modelId="{6749BF0A-45E6-489D-9AB1-B5C480F9F849}" type="presParOf" srcId="{D1828116-91B1-4A01-860B-661E05B08B6C}" destId="{22C8D872-F94B-446A-BC8B-CFD99F3A56F0}" srcOrd="2" destOrd="0" presId="urn:microsoft.com/office/officeart/2005/8/layout/vList6"/>
    <dgm:cxn modelId="{2E0BDAF0-CAAC-4855-92B5-E36FFD7779D8}" type="presParOf" srcId="{22C8D872-F94B-446A-BC8B-CFD99F3A56F0}" destId="{7B2427B8-69D8-4F5D-95EE-412245CAE206}" srcOrd="0" destOrd="0" presId="urn:microsoft.com/office/officeart/2005/8/layout/vList6"/>
    <dgm:cxn modelId="{C3FCAC53-A9E2-4623-B1D1-ACE7A44BE152}" type="presParOf" srcId="{22C8D872-F94B-446A-BC8B-CFD99F3A56F0}" destId="{588D01E8-7917-4851-83B2-2814E834147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86211F9-F178-4D31-B433-4842889D650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A007635-81D9-4DDE-9F59-786ACAEE8129}">
      <dgm:prSet phldrT="[Текст]"/>
      <dgm:spPr>
        <a:solidFill>
          <a:srgbClr val="FFC000"/>
        </a:solidFill>
      </dgm:spPr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1</a:t>
          </a:r>
          <a:endParaRPr lang="ru-RU" dirty="0">
            <a:solidFill>
              <a:srgbClr val="002060"/>
            </a:solidFill>
          </a:endParaRPr>
        </a:p>
      </dgm:t>
    </dgm:pt>
    <dgm:pt modelId="{978E00EE-2E18-4C0A-BEB7-4981A0BFD090}" type="parTrans" cxnId="{7DF9CF14-DEBA-4B9E-AD01-A6BFDAF2850C}">
      <dgm:prSet/>
      <dgm:spPr/>
      <dgm:t>
        <a:bodyPr/>
        <a:lstStyle/>
        <a:p>
          <a:endParaRPr lang="ru-RU"/>
        </a:p>
      </dgm:t>
    </dgm:pt>
    <dgm:pt modelId="{C91B9B1F-9B66-4A25-B70E-E34D601A96E2}" type="sibTrans" cxnId="{7DF9CF14-DEBA-4B9E-AD01-A6BFDAF2850C}">
      <dgm:prSet/>
      <dgm:spPr/>
      <dgm:t>
        <a:bodyPr/>
        <a:lstStyle/>
        <a:p>
          <a:endParaRPr lang="ru-RU"/>
        </a:p>
      </dgm:t>
    </dgm:pt>
    <dgm:pt modelId="{9EF2D74C-FA02-45C5-8B65-86FBFC07A18F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Только в случае, если не имеется способа описания лекарственного средства с использованием необходимых (МНН, лек. форма, дозировка) и допустимых показателей</a:t>
          </a:r>
          <a:endParaRPr lang="ru-RU" dirty="0">
            <a:solidFill>
              <a:srgbClr val="002060"/>
            </a:solidFill>
          </a:endParaRPr>
        </a:p>
      </dgm:t>
    </dgm:pt>
    <dgm:pt modelId="{9C56FEA6-10EE-4A19-9A03-A78262757101}" type="parTrans" cxnId="{4405C122-B1F1-4905-A7B8-EDA4A66BAF7F}">
      <dgm:prSet/>
      <dgm:spPr/>
      <dgm:t>
        <a:bodyPr/>
        <a:lstStyle/>
        <a:p>
          <a:endParaRPr lang="ru-RU"/>
        </a:p>
      </dgm:t>
    </dgm:pt>
    <dgm:pt modelId="{650DCE8D-6E50-4EE5-B6A6-CD0C039446DA}" type="sibTrans" cxnId="{4405C122-B1F1-4905-A7B8-EDA4A66BAF7F}">
      <dgm:prSet/>
      <dgm:spPr/>
      <dgm:t>
        <a:bodyPr/>
        <a:lstStyle/>
        <a:p>
          <a:endParaRPr lang="ru-RU"/>
        </a:p>
      </dgm:t>
    </dgm:pt>
    <dgm:pt modelId="{B6AB093F-378C-4458-B7A0-2F0363B49E94}">
      <dgm:prSet phldrT="[Текст]"/>
      <dgm:spPr>
        <a:solidFill>
          <a:srgbClr val="FFC000"/>
        </a:solidFill>
      </dgm:spPr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2</a:t>
          </a:r>
          <a:endParaRPr lang="ru-RU" dirty="0">
            <a:solidFill>
              <a:srgbClr val="002060"/>
            </a:solidFill>
          </a:endParaRPr>
        </a:p>
      </dgm:t>
    </dgm:pt>
    <dgm:pt modelId="{8FF87349-87A9-42A7-9468-095D1416EB1A}" type="parTrans" cxnId="{702704A2-FB6E-4125-9CCF-24AAE490DD06}">
      <dgm:prSet/>
      <dgm:spPr/>
      <dgm:t>
        <a:bodyPr/>
        <a:lstStyle/>
        <a:p>
          <a:endParaRPr lang="ru-RU"/>
        </a:p>
      </dgm:t>
    </dgm:pt>
    <dgm:pt modelId="{DB5C55CD-138F-4A44-B1F1-0AD457B25C7D}" type="sibTrans" cxnId="{702704A2-FB6E-4125-9CCF-24AAE490DD06}">
      <dgm:prSet/>
      <dgm:spPr/>
      <dgm:t>
        <a:bodyPr/>
        <a:lstStyle/>
        <a:p>
          <a:endParaRPr lang="ru-RU"/>
        </a:p>
      </dgm:t>
    </dgm:pt>
    <dgm:pt modelId="{322C2216-7A0C-44F9-9731-C44D9E2603F0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Объективная причина, связанная со спецификой оказания услуг (условия контракта, применяемая схема лечения, специфический круг пациентов и т.п.)</a:t>
          </a:r>
          <a:endParaRPr lang="ru-RU" dirty="0">
            <a:solidFill>
              <a:srgbClr val="002060"/>
            </a:solidFill>
          </a:endParaRPr>
        </a:p>
      </dgm:t>
    </dgm:pt>
    <dgm:pt modelId="{3489E503-F044-4065-8C5B-2D70EA3014C8}" type="parTrans" cxnId="{C8791706-78AA-4431-85B6-ACA6331F9984}">
      <dgm:prSet/>
      <dgm:spPr/>
      <dgm:t>
        <a:bodyPr/>
        <a:lstStyle/>
        <a:p>
          <a:endParaRPr lang="ru-RU"/>
        </a:p>
      </dgm:t>
    </dgm:pt>
    <dgm:pt modelId="{53E608BE-336F-4A2D-8D6E-775B4F49E451}" type="sibTrans" cxnId="{C8791706-78AA-4431-85B6-ACA6331F9984}">
      <dgm:prSet/>
      <dgm:spPr/>
      <dgm:t>
        <a:bodyPr/>
        <a:lstStyle/>
        <a:p>
          <a:endParaRPr lang="ru-RU"/>
        </a:p>
      </dgm:t>
    </dgm:pt>
    <dgm:pt modelId="{02B0206E-53F0-4CD0-B70D-ABA6E2E79E80}">
      <dgm:prSet phldrT="[Текст]"/>
      <dgm:spPr>
        <a:solidFill>
          <a:srgbClr val="FFC000"/>
        </a:solidFill>
      </dgm:spPr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3</a:t>
          </a:r>
          <a:endParaRPr lang="ru-RU" dirty="0">
            <a:solidFill>
              <a:srgbClr val="002060"/>
            </a:solidFill>
          </a:endParaRPr>
        </a:p>
      </dgm:t>
    </dgm:pt>
    <dgm:pt modelId="{DD16EF4D-993C-40BF-A472-843A497FFD3D}" type="parTrans" cxnId="{4B4D64A5-DCB6-430C-B751-04DA3D2A497F}">
      <dgm:prSet/>
      <dgm:spPr/>
      <dgm:t>
        <a:bodyPr/>
        <a:lstStyle/>
        <a:p>
          <a:endParaRPr lang="ru-RU"/>
        </a:p>
      </dgm:t>
    </dgm:pt>
    <dgm:pt modelId="{EC50DC2F-B3ED-4A63-83FA-A9892FFD01EC}" type="sibTrans" cxnId="{4B4D64A5-DCB6-430C-B751-04DA3D2A497F}">
      <dgm:prSet/>
      <dgm:spPr/>
      <dgm:t>
        <a:bodyPr/>
        <a:lstStyle/>
        <a:p>
          <a:endParaRPr lang="ru-RU"/>
        </a:p>
      </dgm:t>
    </dgm:pt>
    <dgm:pt modelId="{B9D7B0F2-8DB7-42B1-BDFF-9D99F37D34BC}">
      <dgm:prSet phldrT="[Текст]"/>
      <dgm:spPr>
        <a:solidFill>
          <a:srgbClr val="FFC000"/>
        </a:solidFill>
      </dgm:spPr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4</a:t>
          </a:r>
          <a:endParaRPr lang="ru-RU" dirty="0">
            <a:solidFill>
              <a:srgbClr val="002060"/>
            </a:solidFill>
          </a:endParaRPr>
        </a:p>
      </dgm:t>
    </dgm:pt>
    <dgm:pt modelId="{4597D748-24A0-423C-AED6-CECB5D6AEEC2}" type="parTrans" cxnId="{1743FFBF-8358-495E-9D6A-6D24DD6819EC}">
      <dgm:prSet/>
      <dgm:spPr/>
    </dgm:pt>
    <dgm:pt modelId="{02189AED-64AD-4257-BF86-35C525361D41}" type="sibTrans" cxnId="{1743FFBF-8358-495E-9D6A-6D24DD6819EC}">
      <dgm:prSet/>
      <dgm:spPr/>
    </dgm:pt>
    <dgm:pt modelId="{2B5439AC-CFE1-4B53-A68D-F4A39FA8CA64}">
      <dgm:prSet phldrT="[Текст]"/>
      <dgm:spPr>
        <a:solidFill>
          <a:srgbClr val="FFC000"/>
        </a:solidFill>
      </dgm:spPr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5</a:t>
          </a:r>
          <a:endParaRPr lang="ru-RU" dirty="0">
            <a:solidFill>
              <a:srgbClr val="002060"/>
            </a:solidFill>
          </a:endParaRPr>
        </a:p>
      </dgm:t>
    </dgm:pt>
    <dgm:pt modelId="{2263D748-B567-4F7E-B5DB-8B4171EC49F0}" type="parTrans" cxnId="{B2D2C953-3414-4E4C-9EA8-5FAE1E4CE0AD}">
      <dgm:prSet/>
      <dgm:spPr/>
    </dgm:pt>
    <dgm:pt modelId="{AE5EB7FE-FC42-4946-AC77-96CCA9BAF227}" type="sibTrans" cxnId="{B2D2C953-3414-4E4C-9EA8-5FAE1E4CE0AD}">
      <dgm:prSet/>
      <dgm:spPr/>
    </dgm:pt>
    <dgm:pt modelId="{3E30D5A1-131B-4CE9-BC30-32775B6FECB6}">
      <dgm:prSet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Субъективные факторы должны быть исключены (предпочтения медицинского персонала по удобству использования, по используемым медицинским изделиям, по условиям хранения и т.п.)</a:t>
          </a:r>
          <a:endParaRPr lang="ru-RU" dirty="0">
            <a:solidFill>
              <a:srgbClr val="002060"/>
            </a:solidFill>
          </a:endParaRPr>
        </a:p>
      </dgm:t>
    </dgm:pt>
    <dgm:pt modelId="{C29F8E15-0B9A-4D80-B5BE-B5C915594C03}" type="parTrans" cxnId="{6746DCD7-5EDE-4B83-A4CB-07EE9434B75B}">
      <dgm:prSet/>
      <dgm:spPr/>
    </dgm:pt>
    <dgm:pt modelId="{325D42CD-FD61-487B-BC77-064388A20807}" type="sibTrans" cxnId="{6746DCD7-5EDE-4B83-A4CB-07EE9434B75B}">
      <dgm:prSet/>
      <dgm:spPr/>
    </dgm:pt>
    <dgm:pt modelId="{8228D004-486E-45E9-ABAB-9531ADF222FC}">
      <dgm:prSet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Экспертиза (в том числе проведенная по закупкам прошлых периодов) или заключения компетентных государственных органов</a:t>
          </a:r>
          <a:endParaRPr lang="ru-RU" dirty="0">
            <a:solidFill>
              <a:srgbClr val="002060"/>
            </a:solidFill>
          </a:endParaRPr>
        </a:p>
      </dgm:t>
    </dgm:pt>
    <dgm:pt modelId="{BE840E71-8C87-4412-9898-68361D866003}" type="parTrans" cxnId="{25C3C122-4DB8-4538-87B0-1DD052A02535}">
      <dgm:prSet/>
      <dgm:spPr/>
    </dgm:pt>
    <dgm:pt modelId="{101F9A97-D770-46D5-B7EB-9DC4D6438827}" type="sibTrans" cxnId="{25C3C122-4DB8-4538-87B0-1DD052A02535}">
      <dgm:prSet/>
      <dgm:spPr/>
    </dgm:pt>
    <dgm:pt modelId="{6C2F9826-3D0D-49BB-821A-15F6076D08C3}">
      <dgm:prSet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Необходимость описания таких характеристик с использованием показателей в соответствии со ст. 33 (максимальные, минимальные, неизменяемые)</a:t>
          </a:r>
          <a:endParaRPr lang="ru-RU" dirty="0">
            <a:solidFill>
              <a:srgbClr val="002060"/>
            </a:solidFill>
          </a:endParaRPr>
        </a:p>
      </dgm:t>
    </dgm:pt>
    <dgm:pt modelId="{03C73D14-41DB-409F-84F0-3FC3B8EFC096}" type="parTrans" cxnId="{F4757A1C-853B-4C62-A692-B9F655C968EB}">
      <dgm:prSet/>
      <dgm:spPr/>
    </dgm:pt>
    <dgm:pt modelId="{B0844544-209A-4908-833B-179EF002FED4}" type="sibTrans" cxnId="{F4757A1C-853B-4C62-A692-B9F655C968EB}">
      <dgm:prSet/>
      <dgm:spPr/>
    </dgm:pt>
    <dgm:pt modelId="{5DBB41D6-8313-4EC4-939F-4BCA8A8E2790}" type="pres">
      <dgm:prSet presAssocID="{D86211F9-F178-4D31-B433-4842889D650B}" presName="linearFlow" presStyleCnt="0">
        <dgm:presLayoutVars>
          <dgm:dir/>
          <dgm:animLvl val="lvl"/>
          <dgm:resizeHandles val="exact"/>
        </dgm:presLayoutVars>
      </dgm:prSet>
      <dgm:spPr/>
    </dgm:pt>
    <dgm:pt modelId="{4924A848-75E6-4ABF-88E6-1895B31457D6}" type="pres">
      <dgm:prSet presAssocID="{6A007635-81D9-4DDE-9F59-786ACAEE8129}" presName="composite" presStyleCnt="0"/>
      <dgm:spPr/>
    </dgm:pt>
    <dgm:pt modelId="{8ED18003-C2D6-4C07-BDEB-1DA5BAC5FC04}" type="pres">
      <dgm:prSet presAssocID="{6A007635-81D9-4DDE-9F59-786ACAEE8129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943663DB-B0C9-4B85-B72C-7A7D68F18B43}" type="pres">
      <dgm:prSet presAssocID="{6A007635-81D9-4DDE-9F59-786ACAEE8129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3B8A07-ED12-4A2A-A5BC-9E35E78348D1}" type="pres">
      <dgm:prSet presAssocID="{C91B9B1F-9B66-4A25-B70E-E34D601A96E2}" presName="sp" presStyleCnt="0"/>
      <dgm:spPr/>
    </dgm:pt>
    <dgm:pt modelId="{B7B716E7-9FF7-417E-9022-45621FC45CA5}" type="pres">
      <dgm:prSet presAssocID="{B6AB093F-378C-4458-B7A0-2F0363B49E94}" presName="composite" presStyleCnt="0"/>
      <dgm:spPr/>
    </dgm:pt>
    <dgm:pt modelId="{81BE5C81-334B-4A88-B831-60954C0730DA}" type="pres">
      <dgm:prSet presAssocID="{B6AB093F-378C-4458-B7A0-2F0363B49E94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A384B467-EE83-406F-BDE6-25737085B2A8}" type="pres">
      <dgm:prSet presAssocID="{B6AB093F-378C-4458-B7A0-2F0363B49E94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6BA832-9113-4527-AD59-02FC3E4F3562}" type="pres">
      <dgm:prSet presAssocID="{DB5C55CD-138F-4A44-B1F1-0AD457B25C7D}" presName="sp" presStyleCnt="0"/>
      <dgm:spPr/>
    </dgm:pt>
    <dgm:pt modelId="{4B0B9E9B-A264-4F82-B6CE-BF563F11650D}" type="pres">
      <dgm:prSet presAssocID="{02B0206E-53F0-4CD0-B70D-ABA6E2E79E80}" presName="composite" presStyleCnt="0"/>
      <dgm:spPr/>
    </dgm:pt>
    <dgm:pt modelId="{CFEA68AA-7E66-409C-BBB9-E09155A8E70E}" type="pres">
      <dgm:prSet presAssocID="{02B0206E-53F0-4CD0-B70D-ABA6E2E79E80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78A8F8F7-EEC0-49B3-863F-49E29F80EDDC}" type="pres">
      <dgm:prSet presAssocID="{02B0206E-53F0-4CD0-B70D-ABA6E2E79E80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64BF00-1A47-4696-B020-66B60C3EA139}" type="pres">
      <dgm:prSet presAssocID="{EC50DC2F-B3ED-4A63-83FA-A9892FFD01EC}" presName="sp" presStyleCnt="0"/>
      <dgm:spPr/>
    </dgm:pt>
    <dgm:pt modelId="{8AC3084C-DB4F-4430-8EB6-074EB73AFDEF}" type="pres">
      <dgm:prSet presAssocID="{B9D7B0F2-8DB7-42B1-BDFF-9D99F37D34BC}" presName="composite" presStyleCnt="0"/>
      <dgm:spPr/>
    </dgm:pt>
    <dgm:pt modelId="{36664FD9-7C84-4AB2-BBE4-220DB78EF435}" type="pres">
      <dgm:prSet presAssocID="{B9D7B0F2-8DB7-42B1-BDFF-9D99F37D34BC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06D603B4-725A-46D8-A690-1B04966621A5}" type="pres">
      <dgm:prSet presAssocID="{B9D7B0F2-8DB7-42B1-BDFF-9D99F37D34BC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C999CC-2DB4-455C-92D0-B82D60975997}" type="pres">
      <dgm:prSet presAssocID="{02189AED-64AD-4257-BF86-35C525361D41}" presName="sp" presStyleCnt="0"/>
      <dgm:spPr/>
    </dgm:pt>
    <dgm:pt modelId="{1F9E8B57-D05E-4F6F-8F05-1CF9BC947D3A}" type="pres">
      <dgm:prSet presAssocID="{2B5439AC-CFE1-4B53-A68D-F4A39FA8CA64}" presName="composite" presStyleCnt="0"/>
      <dgm:spPr/>
    </dgm:pt>
    <dgm:pt modelId="{A9E1446A-A767-43FF-B512-B07655035302}" type="pres">
      <dgm:prSet presAssocID="{2B5439AC-CFE1-4B53-A68D-F4A39FA8CA64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09B9CB75-8779-428D-BBD4-D0CD255BC5AA}" type="pres">
      <dgm:prSet presAssocID="{2B5439AC-CFE1-4B53-A68D-F4A39FA8CA64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43FFBF-8358-495E-9D6A-6D24DD6819EC}" srcId="{D86211F9-F178-4D31-B433-4842889D650B}" destId="{B9D7B0F2-8DB7-42B1-BDFF-9D99F37D34BC}" srcOrd="3" destOrd="0" parTransId="{4597D748-24A0-423C-AED6-CECB5D6AEEC2}" sibTransId="{02189AED-64AD-4257-BF86-35C525361D41}"/>
    <dgm:cxn modelId="{929C8FE6-E336-449E-ADA7-B897C0022C8B}" type="presOf" srcId="{9EF2D74C-FA02-45C5-8B65-86FBFC07A18F}" destId="{943663DB-B0C9-4B85-B72C-7A7D68F18B43}" srcOrd="0" destOrd="0" presId="urn:microsoft.com/office/officeart/2005/8/layout/chevron2"/>
    <dgm:cxn modelId="{78C15438-E9B8-4537-B741-C944E34B9470}" type="presOf" srcId="{B9D7B0F2-8DB7-42B1-BDFF-9D99F37D34BC}" destId="{36664FD9-7C84-4AB2-BBE4-220DB78EF435}" srcOrd="0" destOrd="0" presId="urn:microsoft.com/office/officeart/2005/8/layout/chevron2"/>
    <dgm:cxn modelId="{7DF9CF14-DEBA-4B9E-AD01-A6BFDAF2850C}" srcId="{D86211F9-F178-4D31-B433-4842889D650B}" destId="{6A007635-81D9-4DDE-9F59-786ACAEE8129}" srcOrd="0" destOrd="0" parTransId="{978E00EE-2E18-4C0A-BEB7-4981A0BFD090}" sibTransId="{C91B9B1F-9B66-4A25-B70E-E34D601A96E2}"/>
    <dgm:cxn modelId="{B2D2C953-3414-4E4C-9EA8-5FAE1E4CE0AD}" srcId="{D86211F9-F178-4D31-B433-4842889D650B}" destId="{2B5439AC-CFE1-4B53-A68D-F4A39FA8CA64}" srcOrd="4" destOrd="0" parTransId="{2263D748-B567-4F7E-B5DB-8B4171EC49F0}" sibTransId="{AE5EB7FE-FC42-4946-AC77-96CCA9BAF227}"/>
    <dgm:cxn modelId="{F4757A1C-853B-4C62-A692-B9F655C968EB}" srcId="{2B5439AC-CFE1-4B53-A68D-F4A39FA8CA64}" destId="{6C2F9826-3D0D-49BB-821A-15F6076D08C3}" srcOrd="0" destOrd="0" parTransId="{03C73D14-41DB-409F-84F0-3FC3B8EFC096}" sibTransId="{B0844544-209A-4908-833B-179EF002FED4}"/>
    <dgm:cxn modelId="{B6241959-41E9-49D1-8265-049B131B357C}" type="presOf" srcId="{8228D004-486E-45E9-ABAB-9531ADF222FC}" destId="{06D603B4-725A-46D8-A690-1B04966621A5}" srcOrd="0" destOrd="0" presId="urn:microsoft.com/office/officeart/2005/8/layout/chevron2"/>
    <dgm:cxn modelId="{4B4D64A5-DCB6-430C-B751-04DA3D2A497F}" srcId="{D86211F9-F178-4D31-B433-4842889D650B}" destId="{02B0206E-53F0-4CD0-B70D-ABA6E2E79E80}" srcOrd="2" destOrd="0" parTransId="{DD16EF4D-993C-40BF-A472-843A497FFD3D}" sibTransId="{EC50DC2F-B3ED-4A63-83FA-A9892FFD01EC}"/>
    <dgm:cxn modelId="{307D1642-6F38-485F-861F-85E2786235EA}" type="presOf" srcId="{B6AB093F-378C-4458-B7A0-2F0363B49E94}" destId="{81BE5C81-334B-4A88-B831-60954C0730DA}" srcOrd="0" destOrd="0" presId="urn:microsoft.com/office/officeart/2005/8/layout/chevron2"/>
    <dgm:cxn modelId="{CCF71955-14D9-43A7-9861-A89259C90F89}" type="presOf" srcId="{322C2216-7A0C-44F9-9731-C44D9E2603F0}" destId="{A384B467-EE83-406F-BDE6-25737085B2A8}" srcOrd="0" destOrd="0" presId="urn:microsoft.com/office/officeart/2005/8/layout/chevron2"/>
    <dgm:cxn modelId="{A038C5CF-F5DA-409E-BB2E-DBB5C3BBB7E7}" type="presOf" srcId="{6A007635-81D9-4DDE-9F59-786ACAEE8129}" destId="{8ED18003-C2D6-4C07-BDEB-1DA5BAC5FC04}" srcOrd="0" destOrd="0" presId="urn:microsoft.com/office/officeart/2005/8/layout/chevron2"/>
    <dgm:cxn modelId="{8C7FA7A3-382B-4A0C-8865-9CAB140634AE}" type="presOf" srcId="{3E30D5A1-131B-4CE9-BC30-32775B6FECB6}" destId="{78A8F8F7-EEC0-49B3-863F-49E29F80EDDC}" srcOrd="0" destOrd="0" presId="urn:microsoft.com/office/officeart/2005/8/layout/chevron2"/>
    <dgm:cxn modelId="{28283206-C875-4E97-B6C7-C3EB0248EF81}" type="presOf" srcId="{2B5439AC-CFE1-4B53-A68D-F4A39FA8CA64}" destId="{A9E1446A-A767-43FF-B512-B07655035302}" srcOrd="0" destOrd="0" presId="urn:microsoft.com/office/officeart/2005/8/layout/chevron2"/>
    <dgm:cxn modelId="{A5A9D045-6EDC-46B5-BFDF-5B9234BC7B2A}" type="presOf" srcId="{6C2F9826-3D0D-49BB-821A-15F6076D08C3}" destId="{09B9CB75-8779-428D-BBD4-D0CD255BC5AA}" srcOrd="0" destOrd="0" presId="urn:microsoft.com/office/officeart/2005/8/layout/chevron2"/>
    <dgm:cxn modelId="{25C3C122-4DB8-4538-87B0-1DD052A02535}" srcId="{B9D7B0F2-8DB7-42B1-BDFF-9D99F37D34BC}" destId="{8228D004-486E-45E9-ABAB-9531ADF222FC}" srcOrd="0" destOrd="0" parTransId="{BE840E71-8C87-4412-9898-68361D866003}" sibTransId="{101F9A97-D770-46D5-B7EB-9DC4D6438827}"/>
    <dgm:cxn modelId="{76CBA139-FA00-4580-9BA1-3F734F5BEFF6}" type="presOf" srcId="{02B0206E-53F0-4CD0-B70D-ABA6E2E79E80}" destId="{CFEA68AA-7E66-409C-BBB9-E09155A8E70E}" srcOrd="0" destOrd="0" presId="urn:microsoft.com/office/officeart/2005/8/layout/chevron2"/>
    <dgm:cxn modelId="{C8791706-78AA-4431-85B6-ACA6331F9984}" srcId="{B6AB093F-378C-4458-B7A0-2F0363B49E94}" destId="{322C2216-7A0C-44F9-9731-C44D9E2603F0}" srcOrd="0" destOrd="0" parTransId="{3489E503-F044-4065-8C5B-2D70EA3014C8}" sibTransId="{53E608BE-336F-4A2D-8D6E-775B4F49E451}"/>
    <dgm:cxn modelId="{702704A2-FB6E-4125-9CCF-24AAE490DD06}" srcId="{D86211F9-F178-4D31-B433-4842889D650B}" destId="{B6AB093F-378C-4458-B7A0-2F0363B49E94}" srcOrd="1" destOrd="0" parTransId="{8FF87349-87A9-42A7-9468-095D1416EB1A}" sibTransId="{DB5C55CD-138F-4A44-B1F1-0AD457B25C7D}"/>
    <dgm:cxn modelId="{6746DCD7-5EDE-4B83-A4CB-07EE9434B75B}" srcId="{02B0206E-53F0-4CD0-B70D-ABA6E2E79E80}" destId="{3E30D5A1-131B-4CE9-BC30-32775B6FECB6}" srcOrd="0" destOrd="0" parTransId="{C29F8E15-0B9A-4D80-B5BE-B5C915594C03}" sibTransId="{325D42CD-FD61-487B-BC77-064388A20807}"/>
    <dgm:cxn modelId="{4405C122-B1F1-4905-A7B8-EDA4A66BAF7F}" srcId="{6A007635-81D9-4DDE-9F59-786ACAEE8129}" destId="{9EF2D74C-FA02-45C5-8B65-86FBFC07A18F}" srcOrd="0" destOrd="0" parTransId="{9C56FEA6-10EE-4A19-9A03-A78262757101}" sibTransId="{650DCE8D-6E50-4EE5-B6A6-CD0C039446DA}"/>
    <dgm:cxn modelId="{C26E6807-69A2-4750-8BAB-2942D494681D}" type="presOf" srcId="{D86211F9-F178-4D31-B433-4842889D650B}" destId="{5DBB41D6-8313-4EC4-939F-4BCA8A8E2790}" srcOrd="0" destOrd="0" presId="urn:microsoft.com/office/officeart/2005/8/layout/chevron2"/>
    <dgm:cxn modelId="{A9DDBEDA-6979-4288-AB65-39CCFA4CF3AD}" type="presParOf" srcId="{5DBB41D6-8313-4EC4-939F-4BCA8A8E2790}" destId="{4924A848-75E6-4ABF-88E6-1895B31457D6}" srcOrd="0" destOrd="0" presId="urn:microsoft.com/office/officeart/2005/8/layout/chevron2"/>
    <dgm:cxn modelId="{A75783FB-6582-498D-B650-D54439818B5B}" type="presParOf" srcId="{4924A848-75E6-4ABF-88E6-1895B31457D6}" destId="{8ED18003-C2D6-4C07-BDEB-1DA5BAC5FC04}" srcOrd="0" destOrd="0" presId="urn:microsoft.com/office/officeart/2005/8/layout/chevron2"/>
    <dgm:cxn modelId="{C8263BD5-173B-40FB-823D-0055EAC28A42}" type="presParOf" srcId="{4924A848-75E6-4ABF-88E6-1895B31457D6}" destId="{943663DB-B0C9-4B85-B72C-7A7D68F18B43}" srcOrd="1" destOrd="0" presId="urn:microsoft.com/office/officeart/2005/8/layout/chevron2"/>
    <dgm:cxn modelId="{BCC59AA6-C87F-4824-A04A-AAA38D76D108}" type="presParOf" srcId="{5DBB41D6-8313-4EC4-939F-4BCA8A8E2790}" destId="{263B8A07-ED12-4A2A-A5BC-9E35E78348D1}" srcOrd="1" destOrd="0" presId="urn:microsoft.com/office/officeart/2005/8/layout/chevron2"/>
    <dgm:cxn modelId="{53BC5267-6BD5-4BF4-BF7F-785B6CA5EB09}" type="presParOf" srcId="{5DBB41D6-8313-4EC4-939F-4BCA8A8E2790}" destId="{B7B716E7-9FF7-417E-9022-45621FC45CA5}" srcOrd="2" destOrd="0" presId="urn:microsoft.com/office/officeart/2005/8/layout/chevron2"/>
    <dgm:cxn modelId="{294A2C0E-8AE9-4389-BBBC-2B82D05EA751}" type="presParOf" srcId="{B7B716E7-9FF7-417E-9022-45621FC45CA5}" destId="{81BE5C81-334B-4A88-B831-60954C0730DA}" srcOrd="0" destOrd="0" presId="urn:microsoft.com/office/officeart/2005/8/layout/chevron2"/>
    <dgm:cxn modelId="{D9D32126-70DC-49D0-B689-C902D0D8EE2E}" type="presParOf" srcId="{B7B716E7-9FF7-417E-9022-45621FC45CA5}" destId="{A384B467-EE83-406F-BDE6-25737085B2A8}" srcOrd="1" destOrd="0" presId="urn:microsoft.com/office/officeart/2005/8/layout/chevron2"/>
    <dgm:cxn modelId="{89FF1F3D-EDC2-482E-8CBE-0CA61124720F}" type="presParOf" srcId="{5DBB41D6-8313-4EC4-939F-4BCA8A8E2790}" destId="{FA6BA832-9113-4527-AD59-02FC3E4F3562}" srcOrd="3" destOrd="0" presId="urn:microsoft.com/office/officeart/2005/8/layout/chevron2"/>
    <dgm:cxn modelId="{A03FDD8A-BA32-468F-94F0-9419C11E6DAE}" type="presParOf" srcId="{5DBB41D6-8313-4EC4-939F-4BCA8A8E2790}" destId="{4B0B9E9B-A264-4F82-B6CE-BF563F11650D}" srcOrd="4" destOrd="0" presId="urn:microsoft.com/office/officeart/2005/8/layout/chevron2"/>
    <dgm:cxn modelId="{66DEF30E-5858-4BFD-B235-0F5D077B4FCE}" type="presParOf" srcId="{4B0B9E9B-A264-4F82-B6CE-BF563F11650D}" destId="{CFEA68AA-7E66-409C-BBB9-E09155A8E70E}" srcOrd="0" destOrd="0" presId="urn:microsoft.com/office/officeart/2005/8/layout/chevron2"/>
    <dgm:cxn modelId="{01A2996F-7A9D-4D86-9E57-3544EB294820}" type="presParOf" srcId="{4B0B9E9B-A264-4F82-B6CE-BF563F11650D}" destId="{78A8F8F7-EEC0-49B3-863F-49E29F80EDDC}" srcOrd="1" destOrd="0" presId="urn:microsoft.com/office/officeart/2005/8/layout/chevron2"/>
    <dgm:cxn modelId="{A75E53B6-9FDD-4BA0-AFCC-15ED89E3904A}" type="presParOf" srcId="{5DBB41D6-8313-4EC4-939F-4BCA8A8E2790}" destId="{B964BF00-1A47-4696-B020-66B60C3EA139}" srcOrd="5" destOrd="0" presId="urn:microsoft.com/office/officeart/2005/8/layout/chevron2"/>
    <dgm:cxn modelId="{8B6649F0-E7C2-4FFA-92C5-AF79AD1576DB}" type="presParOf" srcId="{5DBB41D6-8313-4EC4-939F-4BCA8A8E2790}" destId="{8AC3084C-DB4F-4430-8EB6-074EB73AFDEF}" srcOrd="6" destOrd="0" presId="urn:microsoft.com/office/officeart/2005/8/layout/chevron2"/>
    <dgm:cxn modelId="{D0C20C06-6BEC-4F31-9BFD-9EC9F0FD820A}" type="presParOf" srcId="{8AC3084C-DB4F-4430-8EB6-074EB73AFDEF}" destId="{36664FD9-7C84-4AB2-BBE4-220DB78EF435}" srcOrd="0" destOrd="0" presId="urn:microsoft.com/office/officeart/2005/8/layout/chevron2"/>
    <dgm:cxn modelId="{5BA6B960-9F2E-4D24-8F61-C0A42DECC475}" type="presParOf" srcId="{8AC3084C-DB4F-4430-8EB6-074EB73AFDEF}" destId="{06D603B4-725A-46D8-A690-1B04966621A5}" srcOrd="1" destOrd="0" presId="urn:microsoft.com/office/officeart/2005/8/layout/chevron2"/>
    <dgm:cxn modelId="{459BC318-E85A-4619-BA67-21EE9847964D}" type="presParOf" srcId="{5DBB41D6-8313-4EC4-939F-4BCA8A8E2790}" destId="{1CC999CC-2DB4-455C-92D0-B82D60975997}" srcOrd="7" destOrd="0" presId="urn:microsoft.com/office/officeart/2005/8/layout/chevron2"/>
    <dgm:cxn modelId="{1B2A17B8-0B7D-428D-A4CC-491635FEF831}" type="presParOf" srcId="{5DBB41D6-8313-4EC4-939F-4BCA8A8E2790}" destId="{1F9E8B57-D05E-4F6F-8F05-1CF9BC947D3A}" srcOrd="8" destOrd="0" presId="urn:microsoft.com/office/officeart/2005/8/layout/chevron2"/>
    <dgm:cxn modelId="{B8835172-D713-4BA1-85DA-AE9062001603}" type="presParOf" srcId="{1F9E8B57-D05E-4F6F-8F05-1CF9BC947D3A}" destId="{A9E1446A-A767-43FF-B512-B07655035302}" srcOrd="0" destOrd="0" presId="urn:microsoft.com/office/officeart/2005/8/layout/chevron2"/>
    <dgm:cxn modelId="{3973E4BE-FF93-4DED-8BC6-C5DC4117CAF4}" type="presParOf" srcId="{1F9E8B57-D05E-4F6F-8F05-1CF9BC947D3A}" destId="{09B9CB75-8779-428D-BBD4-D0CD255BC5A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5A0BB7F-CFD9-4DB8-8141-33320F6F0CA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58FC14-1013-4369-B205-2AFCB5A27939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600" dirty="0" smtClean="0"/>
            <a:t>А) Изменение понятия «сбор отходов»</a:t>
          </a:r>
          <a:endParaRPr lang="ru-RU" sz="1600" dirty="0"/>
        </a:p>
      </dgm:t>
    </dgm:pt>
    <dgm:pt modelId="{E6DA9695-8875-4FF5-BF78-E1374137C33D}" type="parTrans" cxnId="{1BDA85FE-63DB-4C42-915F-F611ED4F34BD}">
      <dgm:prSet/>
      <dgm:spPr/>
      <dgm:t>
        <a:bodyPr/>
        <a:lstStyle/>
        <a:p>
          <a:endParaRPr lang="ru-RU"/>
        </a:p>
      </dgm:t>
    </dgm:pt>
    <dgm:pt modelId="{03DE1F1E-CA60-40A7-9A81-6419D1AC2FB4}" type="sibTrans" cxnId="{1BDA85FE-63DB-4C42-915F-F611ED4F34BD}">
      <dgm:prSet/>
      <dgm:spPr/>
      <dgm:t>
        <a:bodyPr/>
        <a:lstStyle/>
        <a:p>
          <a:endParaRPr lang="ru-RU"/>
        </a:p>
      </dgm:t>
    </dgm:pt>
    <dgm:pt modelId="{63D63DF1-31B7-4256-BAA2-566039CF2C80}">
      <dgm:prSet phldrT="[Текст]" custT="1"/>
      <dgm:spPr/>
      <dgm:t>
        <a:bodyPr/>
        <a:lstStyle/>
        <a:p>
          <a:r>
            <a:rPr lang="ru-RU" sz="1600" dirty="0" smtClean="0"/>
            <a:t>Изменения в ФЗ № 89-ФЗ «Об отходах…», сбор - прием отходов в целях их дальнейших обработки, утилизации, обезвреживания, размещения лицом, осуществляющим их обработку, утилизацию, обезвреживание, размещение;</a:t>
          </a:r>
          <a:endParaRPr lang="ru-RU" sz="1600" dirty="0"/>
        </a:p>
      </dgm:t>
    </dgm:pt>
    <dgm:pt modelId="{DB656BF4-FE24-4D77-B59D-3085F56C225B}" type="parTrans" cxnId="{48C0D3A1-D3C4-4441-B686-DAAA95912660}">
      <dgm:prSet/>
      <dgm:spPr/>
      <dgm:t>
        <a:bodyPr/>
        <a:lstStyle/>
        <a:p>
          <a:endParaRPr lang="ru-RU"/>
        </a:p>
      </dgm:t>
    </dgm:pt>
    <dgm:pt modelId="{A9D32DCA-AB90-4428-8516-71A5B1C0043A}" type="sibTrans" cxnId="{48C0D3A1-D3C4-4441-B686-DAAA95912660}">
      <dgm:prSet/>
      <dgm:spPr/>
      <dgm:t>
        <a:bodyPr/>
        <a:lstStyle/>
        <a:p>
          <a:endParaRPr lang="ru-RU"/>
        </a:p>
      </dgm:t>
    </dgm:pt>
    <dgm:pt modelId="{FB1B9B23-1FE0-41F2-8B8F-563E5865B390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600" dirty="0" smtClean="0"/>
            <a:t>Б) Экологические требования к противогололедным реагентам</a:t>
          </a:r>
          <a:endParaRPr lang="ru-RU" sz="1600" dirty="0"/>
        </a:p>
      </dgm:t>
    </dgm:pt>
    <dgm:pt modelId="{70044B63-D8C0-469F-8936-1DA36970BA3E}" type="parTrans" cxnId="{FEA6B4BA-D29A-4839-95CB-29D9F3B4B85F}">
      <dgm:prSet/>
      <dgm:spPr/>
      <dgm:t>
        <a:bodyPr/>
        <a:lstStyle/>
        <a:p>
          <a:endParaRPr lang="ru-RU"/>
        </a:p>
      </dgm:t>
    </dgm:pt>
    <dgm:pt modelId="{92D41A12-489D-43C7-919A-D933BDB6B8BC}" type="sibTrans" cxnId="{FEA6B4BA-D29A-4839-95CB-29D9F3B4B85F}">
      <dgm:prSet/>
      <dgm:spPr/>
      <dgm:t>
        <a:bodyPr/>
        <a:lstStyle/>
        <a:p>
          <a:endParaRPr lang="ru-RU"/>
        </a:p>
      </dgm:t>
    </dgm:pt>
    <dgm:pt modelId="{E02CFBEE-77FC-45E5-85B6-5DEFF2C7B729}">
      <dgm:prSet phldrT="[Текст]" custT="1"/>
      <dgm:spPr/>
      <dgm:t>
        <a:bodyPr/>
        <a:lstStyle/>
        <a:p>
          <a:r>
            <a:rPr lang="ru-RU" sz="1600" dirty="0" smtClean="0"/>
            <a:t>Нормы ФЗ № 7-ФЗ «Об охране окружающей среды» и ФЗ № 174-ФЗ «Об экологической экспертизе», презумпция экологической опасности химических веществ, поступающих в природную среду, в том числе противогололедных реагентов (ПГР) необходимость проведения ГЭЭ федерального уровня ПГР;</a:t>
          </a:r>
          <a:endParaRPr lang="ru-RU" sz="1600" dirty="0"/>
        </a:p>
      </dgm:t>
    </dgm:pt>
    <dgm:pt modelId="{98C5D8FD-B83E-42F1-B681-C7180C23B988}" type="parTrans" cxnId="{67C684B1-4A51-4A4E-84A3-95F8925F1903}">
      <dgm:prSet/>
      <dgm:spPr/>
      <dgm:t>
        <a:bodyPr/>
        <a:lstStyle/>
        <a:p>
          <a:endParaRPr lang="ru-RU"/>
        </a:p>
      </dgm:t>
    </dgm:pt>
    <dgm:pt modelId="{249D764E-30E7-4545-B096-126C5BEC768C}" type="sibTrans" cxnId="{67C684B1-4A51-4A4E-84A3-95F8925F1903}">
      <dgm:prSet/>
      <dgm:spPr/>
      <dgm:t>
        <a:bodyPr/>
        <a:lstStyle/>
        <a:p>
          <a:endParaRPr lang="ru-RU"/>
        </a:p>
      </dgm:t>
    </dgm:pt>
    <dgm:pt modelId="{B65C56FF-C4CB-438E-9955-F98E0D7F9097}">
      <dgm:prSet phldrT="[Текст]" custT="1"/>
      <dgm:spPr/>
      <dgm:t>
        <a:bodyPr/>
        <a:lstStyle/>
        <a:p>
          <a:r>
            <a:rPr lang="ru-RU" sz="1600" dirty="0" smtClean="0"/>
            <a:t>Указанное понятие не включает работы (услуги), связанные с уборкой территории, сбором случайного мусора и т.п.;</a:t>
          </a:r>
          <a:endParaRPr lang="ru-RU" sz="1600" dirty="0"/>
        </a:p>
      </dgm:t>
    </dgm:pt>
    <dgm:pt modelId="{F47001F9-22CD-4320-987B-4B324D4C80D2}" type="parTrans" cxnId="{CDF1C3E0-206F-4B31-9626-C5B80D87F45C}">
      <dgm:prSet/>
      <dgm:spPr/>
      <dgm:t>
        <a:bodyPr/>
        <a:lstStyle/>
        <a:p>
          <a:endParaRPr lang="ru-RU"/>
        </a:p>
      </dgm:t>
    </dgm:pt>
    <dgm:pt modelId="{6FCDD4BD-D2AD-4494-A7EB-AD4E33A3E043}" type="sibTrans" cxnId="{CDF1C3E0-206F-4B31-9626-C5B80D87F45C}">
      <dgm:prSet/>
      <dgm:spPr/>
      <dgm:t>
        <a:bodyPr/>
        <a:lstStyle/>
        <a:p>
          <a:endParaRPr lang="ru-RU"/>
        </a:p>
      </dgm:t>
    </dgm:pt>
    <dgm:pt modelId="{E03764C1-BC3F-41C0-9280-590E0FEE5544}">
      <dgm:prSet phldrT="[Текст]" custT="1"/>
      <dgm:spPr/>
      <dgm:t>
        <a:bodyPr/>
        <a:lstStyle/>
        <a:p>
          <a:r>
            <a:rPr lang="ru-RU" sz="1600" dirty="0" smtClean="0"/>
            <a:t>При закупке таких работ, услуг не может быть установлено требование о наличии лицензии по сбору отходов  </a:t>
          </a:r>
          <a:r>
            <a:rPr lang="en-US" sz="1600" dirty="0" smtClean="0"/>
            <a:t>I-IV </a:t>
          </a:r>
          <a:r>
            <a:rPr lang="ru-RU" sz="1600" dirty="0" smtClean="0"/>
            <a:t>классов опасности.</a:t>
          </a:r>
          <a:endParaRPr lang="ru-RU" sz="1600" dirty="0"/>
        </a:p>
      </dgm:t>
    </dgm:pt>
    <dgm:pt modelId="{E72A8A79-820C-44C0-A14F-D678FD60C9CC}" type="parTrans" cxnId="{E77BAB22-1651-4E55-8374-369D761126F9}">
      <dgm:prSet/>
      <dgm:spPr/>
      <dgm:t>
        <a:bodyPr/>
        <a:lstStyle/>
        <a:p>
          <a:endParaRPr lang="ru-RU"/>
        </a:p>
      </dgm:t>
    </dgm:pt>
    <dgm:pt modelId="{E7E059F9-A89E-4316-BC93-1D8BF8F4E191}" type="sibTrans" cxnId="{E77BAB22-1651-4E55-8374-369D761126F9}">
      <dgm:prSet/>
      <dgm:spPr/>
      <dgm:t>
        <a:bodyPr/>
        <a:lstStyle/>
        <a:p>
          <a:endParaRPr lang="ru-RU"/>
        </a:p>
      </dgm:t>
    </dgm:pt>
    <dgm:pt modelId="{8B1AA5C8-1802-4BA5-80DB-97A7BEF6915E}">
      <dgm:prSet phldrT="[Текст]" custT="1"/>
      <dgm:spPr/>
      <dgm:t>
        <a:bodyPr/>
        <a:lstStyle/>
        <a:p>
          <a:r>
            <a:rPr lang="ru-RU" sz="1600" dirty="0" smtClean="0"/>
            <a:t>Разъяснение ФАС России </a:t>
          </a:r>
          <a:r>
            <a:rPr lang="ru-RU" sz="1600" b="1" i="0" dirty="0" smtClean="0"/>
            <a:t>от 23 июля 2018 г. N АК/57142/18:</a:t>
          </a:r>
          <a:endParaRPr lang="ru-RU" sz="1600" dirty="0"/>
        </a:p>
      </dgm:t>
    </dgm:pt>
    <dgm:pt modelId="{54D54E0B-0426-42E0-8AE8-73DA1D5EF62B}" type="parTrans" cxnId="{6CA1CC1F-9642-4B9E-A8CC-7D1E2AA609DB}">
      <dgm:prSet/>
      <dgm:spPr/>
      <dgm:t>
        <a:bodyPr/>
        <a:lstStyle/>
        <a:p>
          <a:endParaRPr lang="ru-RU"/>
        </a:p>
      </dgm:t>
    </dgm:pt>
    <dgm:pt modelId="{A36128DB-2551-4238-8CBF-1C9235D25116}" type="sibTrans" cxnId="{6CA1CC1F-9642-4B9E-A8CC-7D1E2AA609DB}">
      <dgm:prSet/>
      <dgm:spPr/>
      <dgm:t>
        <a:bodyPr/>
        <a:lstStyle/>
        <a:p>
          <a:endParaRPr lang="ru-RU"/>
        </a:p>
      </dgm:t>
    </dgm:pt>
    <dgm:pt modelId="{A6EAE5D8-7538-47A1-8985-1F2DCE8A3BA5}">
      <dgm:prSet phldrT="[Текст]" custT="1"/>
      <dgm:spPr/>
      <dgm:t>
        <a:bodyPr/>
        <a:lstStyle/>
        <a:p>
          <a:r>
            <a:rPr lang="ru-RU" sz="1600" dirty="0" smtClean="0"/>
            <a:t>При закупке, если предметом является выполнение работ (оказание услуг) с использованием ПГР </a:t>
          </a:r>
          <a:r>
            <a:rPr lang="ru-RU" sz="1600" dirty="0" smtClean="0"/>
            <a:t>– требование в проекте контракта об использовании ПГР, имеющего положительное заключение ГЭЭ, и о представлении заключения до начала работ (услуг).</a:t>
          </a:r>
          <a:endParaRPr lang="ru-RU" sz="1600" dirty="0"/>
        </a:p>
      </dgm:t>
    </dgm:pt>
    <dgm:pt modelId="{C46D6181-5BE6-4147-875E-B3BF5BD9A5D1}" type="parTrans" cxnId="{EAB78FCF-9FB7-4D64-BA73-05716AE80A45}">
      <dgm:prSet/>
      <dgm:spPr/>
      <dgm:t>
        <a:bodyPr/>
        <a:lstStyle/>
        <a:p>
          <a:endParaRPr lang="ru-RU"/>
        </a:p>
      </dgm:t>
    </dgm:pt>
    <dgm:pt modelId="{35183ED7-5889-4806-A8FA-A467CCB9ECB8}" type="sibTrans" cxnId="{EAB78FCF-9FB7-4D64-BA73-05716AE80A45}">
      <dgm:prSet/>
      <dgm:spPr/>
      <dgm:t>
        <a:bodyPr/>
        <a:lstStyle/>
        <a:p>
          <a:endParaRPr lang="ru-RU"/>
        </a:p>
      </dgm:t>
    </dgm:pt>
    <dgm:pt modelId="{C820BB03-9488-4F61-972C-44DD010BC83C}">
      <dgm:prSet phldrT="[Текст]" custT="1"/>
      <dgm:spPr/>
      <dgm:t>
        <a:bodyPr/>
        <a:lstStyle/>
        <a:p>
          <a:r>
            <a:rPr lang="ru-RU" sz="1600" dirty="0" smtClean="0"/>
            <a:t>При закупке, если предметом является поставка ПГР – требование в документации о наличии заключения ГЭЭ федерального уровня на ПГР и о представлении копии подтверждающего документа в заявке;</a:t>
          </a:r>
          <a:endParaRPr lang="ru-RU" sz="1600" dirty="0"/>
        </a:p>
      </dgm:t>
    </dgm:pt>
    <dgm:pt modelId="{AC23E8DE-59BE-4723-B039-61D431910147}" type="parTrans" cxnId="{22DA4CE5-C7EF-4206-BC99-12955F5F31CF}">
      <dgm:prSet/>
      <dgm:spPr/>
      <dgm:t>
        <a:bodyPr/>
        <a:lstStyle/>
        <a:p>
          <a:endParaRPr lang="ru-RU"/>
        </a:p>
      </dgm:t>
    </dgm:pt>
    <dgm:pt modelId="{65D2BBEC-EDC6-45F2-A4BF-7B0BD645C097}" type="sibTrans" cxnId="{22DA4CE5-C7EF-4206-BC99-12955F5F31CF}">
      <dgm:prSet/>
      <dgm:spPr/>
      <dgm:t>
        <a:bodyPr/>
        <a:lstStyle/>
        <a:p>
          <a:endParaRPr lang="ru-RU"/>
        </a:p>
      </dgm:t>
    </dgm:pt>
    <dgm:pt modelId="{0A7C033F-CCEC-4347-83B4-3796DBB545F1}" type="pres">
      <dgm:prSet presAssocID="{D5A0BB7F-CFD9-4DB8-8141-33320F6F0CA2}" presName="linear" presStyleCnt="0">
        <dgm:presLayoutVars>
          <dgm:animLvl val="lvl"/>
          <dgm:resizeHandles val="exact"/>
        </dgm:presLayoutVars>
      </dgm:prSet>
      <dgm:spPr/>
    </dgm:pt>
    <dgm:pt modelId="{D2AA8B4D-B390-491F-A1DA-1BCB9E9393B1}" type="pres">
      <dgm:prSet presAssocID="{4858FC14-1013-4369-B205-2AFCB5A27939}" presName="parentText" presStyleLbl="node1" presStyleIdx="0" presStyleCnt="2" custScaleY="38996" custLinFactNeighborX="73" custLinFactNeighborY="-40288">
        <dgm:presLayoutVars>
          <dgm:chMax val="0"/>
          <dgm:bulletEnabled val="1"/>
        </dgm:presLayoutVars>
      </dgm:prSet>
      <dgm:spPr/>
    </dgm:pt>
    <dgm:pt modelId="{2F311E19-F7AF-42EB-BFE2-BCA0684B74B5}" type="pres">
      <dgm:prSet presAssocID="{4858FC14-1013-4369-B205-2AFCB5A27939}" presName="childText" presStyleLbl="revTx" presStyleIdx="0" presStyleCnt="2" custScaleY="107490" custLinFactNeighborX="146" custLinFactNeighborY="-488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602256-16BC-42FF-8324-0ACA749C5512}" type="pres">
      <dgm:prSet presAssocID="{FB1B9B23-1FE0-41F2-8B8F-563E5865B390}" presName="parentText" presStyleLbl="node1" presStyleIdx="1" presStyleCnt="2" custScaleY="44827" custLinFactNeighborX="-291" custLinFactNeighborY="-34577">
        <dgm:presLayoutVars>
          <dgm:chMax val="0"/>
          <dgm:bulletEnabled val="1"/>
        </dgm:presLayoutVars>
      </dgm:prSet>
      <dgm:spPr/>
    </dgm:pt>
    <dgm:pt modelId="{8B23DBA6-681A-4A41-96F2-7560396A9F55}" type="pres">
      <dgm:prSet presAssocID="{FB1B9B23-1FE0-41F2-8B8F-563E5865B390}" presName="childText" presStyleLbl="revTx" presStyleIdx="1" presStyleCnt="2" custScaleY="35470" custLinFactNeighborY="-506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491EA0-8DDF-490C-A058-7EC80FA8CE52}" type="presOf" srcId="{B65C56FF-C4CB-438E-9955-F98E0D7F9097}" destId="{2F311E19-F7AF-42EB-BFE2-BCA0684B74B5}" srcOrd="0" destOrd="1" presId="urn:microsoft.com/office/officeart/2005/8/layout/vList2"/>
    <dgm:cxn modelId="{22DA4CE5-C7EF-4206-BC99-12955F5F31CF}" srcId="{8B1AA5C8-1802-4BA5-80DB-97A7BEF6915E}" destId="{C820BB03-9488-4F61-972C-44DD010BC83C}" srcOrd="0" destOrd="0" parTransId="{AC23E8DE-59BE-4723-B039-61D431910147}" sibTransId="{65D2BBEC-EDC6-45F2-A4BF-7B0BD645C097}"/>
    <dgm:cxn modelId="{D08D0FB5-2BED-4D3D-BCA5-BA6D665F0DF0}" type="presOf" srcId="{FB1B9B23-1FE0-41F2-8B8F-563E5865B390}" destId="{9A602256-16BC-42FF-8324-0ACA749C5512}" srcOrd="0" destOrd="0" presId="urn:microsoft.com/office/officeart/2005/8/layout/vList2"/>
    <dgm:cxn modelId="{ED035FAF-4C53-41BA-BFFA-C825411F3476}" type="presOf" srcId="{C820BB03-9488-4F61-972C-44DD010BC83C}" destId="{8B23DBA6-681A-4A41-96F2-7560396A9F55}" srcOrd="0" destOrd="2" presId="urn:microsoft.com/office/officeart/2005/8/layout/vList2"/>
    <dgm:cxn modelId="{6CA1CC1F-9642-4B9E-A8CC-7D1E2AA609DB}" srcId="{FB1B9B23-1FE0-41F2-8B8F-563E5865B390}" destId="{8B1AA5C8-1802-4BA5-80DB-97A7BEF6915E}" srcOrd="1" destOrd="0" parTransId="{54D54E0B-0426-42E0-8AE8-73DA1D5EF62B}" sibTransId="{A36128DB-2551-4238-8CBF-1C9235D25116}"/>
    <dgm:cxn modelId="{FEA6B4BA-D29A-4839-95CB-29D9F3B4B85F}" srcId="{D5A0BB7F-CFD9-4DB8-8141-33320F6F0CA2}" destId="{FB1B9B23-1FE0-41F2-8B8F-563E5865B390}" srcOrd="1" destOrd="0" parTransId="{70044B63-D8C0-469F-8936-1DA36970BA3E}" sibTransId="{92D41A12-489D-43C7-919A-D933BDB6B8BC}"/>
    <dgm:cxn modelId="{90E3E5EE-C969-415D-BD4F-013349DBCEF3}" type="presOf" srcId="{A6EAE5D8-7538-47A1-8985-1F2DCE8A3BA5}" destId="{8B23DBA6-681A-4A41-96F2-7560396A9F55}" srcOrd="0" destOrd="3" presId="urn:microsoft.com/office/officeart/2005/8/layout/vList2"/>
    <dgm:cxn modelId="{7BEA4E49-594C-4F22-B9A4-47736A4A874C}" type="presOf" srcId="{E03764C1-BC3F-41C0-9280-590E0FEE5544}" destId="{2F311E19-F7AF-42EB-BFE2-BCA0684B74B5}" srcOrd="0" destOrd="2" presId="urn:microsoft.com/office/officeart/2005/8/layout/vList2"/>
    <dgm:cxn modelId="{EAB78FCF-9FB7-4D64-BA73-05716AE80A45}" srcId="{8B1AA5C8-1802-4BA5-80DB-97A7BEF6915E}" destId="{A6EAE5D8-7538-47A1-8985-1F2DCE8A3BA5}" srcOrd="1" destOrd="0" parTransId="{C46D6181-5BE6-4147-875E-B3BF5BD9A5D1}" sibTransId="{35183ED7-5889-4806-A8FA-A467CCB9ECB8}"/>
    <dgm:cxn modelId="{C6D68245-3B0D-47DE-B2EF-417A223F82CC}" type="presOf" srcId="{63D63DF1-31B7-4256-BAA2-566039CF2C80}" destId="{2F311E19-F7AF-42EB-BFE2-BCA0684B74B5}" srcOrd="0" destOrd="0" presId="urn:microsoft.com/office/officeart/2005/8/layout/vList2"/>
    <dgm:cxn modelId="{67C684B1-4A51-4A4E-84A3-95F8925F1903}" srcId="{FB1B9B23-1FE0-41F2-8B8F-563E5865B390}" destId="{E02CFBEE-77FC-45E5-85B6-5DEFF2C7B729}" srcOrd="0" destOrd="0" parTransId="{98C5D8FD-B83E-42F1-B681-C7180C23B988}" sibTransId="{249D764E-30E7-4545-B096-126C5BEC768C}"/>
    <dgm:cxn modelId="{E77BAB22-1651-4E55-8374-369D761126F9}" srcId="{4858FC14-1013-4369-B205-2AFCB5A27939}" destId="{E03764C1-BC3F-41C0-9280-590E0FEE5544}" srcOrd="2" destOrd="0" parTransId="{E72A8A79-820C-44C0-A14F-D678FD60C9CC}" sibTransId="{E7E059F9-A89E-4316-BC93-1D8BF8F4E191}"/>
    <dgm:cxn modelId="{48C0D3A1-D3C4-4441-B686-DAAA95912660}" srcId="{4858FC14-1013-4369-B205-2AFCB5A27939}" destId="{63D63DF1-31B7-4256-BAA2-566039CF2C80}" srcOrd="0" destOrd="0" parTransId="{DB656BF4-FE24-4D77-B59D-3085F56C225B}" sibTransId="{A9D32DCA-AB90-4428-8516-71A5B1C0043A}"/>
    <dgm:cxn modelId="{6B81DF52-4D24-41E5-861F-89EC42E951D6}" type="presOf" srcId="{D5A0BB7F-CFD9-4DB8-8141-33320F6F0CA2}" destId="{0A7C033F-CCEC-4347-83B4-3796DBB545F1}" srcOrd="0" destOrd="0" presId="urn:microsoft.com/office/officeart/2005/8/layout/vList2"/>
    <dgm:cxn modelId="{CDF1C3E0-206F-4B31-9626-C5B80D87F45C}" srcId="{4858FC14-1013-4369-B205-2AFCB5A27939}" destId="{B65C56FF-C4CB-438E-9955-F98E0D7F9097}" srcOrd="1" destOrd="0" parTransId="{F47001F9-22CD-4320-987B-4B324D4C80D2}" sibTransId="{6FCDD4BD-D2AD-4494-A7EB-AD4E33A3E043}"/>
    <dgm:cxn modelId="{9C05FBE4-5497-41EF-BE5B-93D0A51DE83B}" type="presOf" srcId="{4858FC14-1013-4369-B205-2AFCB5A27939}" destId="{D2AA8B4D-B390-491F-A1DA-1BCB9E9393B1}" srcOrd="0" destOrd="0" presId="urn:microsoft.com/office/officeart/2005/8/layout/vList2"/>
    <dgm:cxn modelId="{1BDA85FE-63DB-4C42-915F-F611ED4F34BD}" srcId="{D5A0BB7F-CFD9-4DB8-8141-33320F6F0CA2}" destId="{4858FC14-1013-4369-B205-2AFCB5A27939}" srcOrd="0" destOrd="0" parTransId="{E6DA9695-8875-4FF5-BF78-E1374137C33D}" sibTransId="{03DE1F1E-CA60-40A7-9A81-6419D1AC2FB4}"/>
    <dgm:cxn modelId="{5C640D26-970E-4FE9-B6E5-E1B881DD9077}" type="presOf" srcId="{8B1AA5C8-1802-4BA5-80DB-97A7BEF6915E}" destId="{8B23DBA6-681A-4A41-96F2-7560396A9F55}" srcOrd="0" destOrd="1" presId="urn:microsoft.com/office/officeart/2005/8/layout/vList2"/>
    <dgm:cxn modelId="{1EA37E26-0476-4D37-8502-5F227C67F4B5}" type="presOf" srcId="{E02CFBEE-77FC-45E5-85B6-5DEFF2C7B729}" destId="{8B23DBA6-681A-4A41-96F2-7560396A9F55}" srcOrd="0" destOrd="0" presId="urn:microsoft.com/office/officeart/2005/8/layout/vList2"/>
    <dgm:cxn modelId="{5F073A77-3558-40CD-9F1E-54BB899B122E}" type="presParOf" srcId="{0A7C033F-CCEC-4347-83B4-3796DBB545F1}" destId="{D2AA8B4D-B390-491F-A1DA-1BCB9E9393B1}" srcOrd="0" destOrd="0" presId="urn:microsoft.com/office/officeart/2005/8/layout/vList2"/>
    <dgm:cxn modelId="{8D290934-38AF-4752-889B-A003A6A84649}" type="presParOf" srcId="{0A7C033F-CCEC-4347-83B4-3796DBB545F1}" destId="{2F311E19-F7AF-42EB-BFE2-BCA0684B74B5}" srcOrd="1" destOrd="0" presId="urn:microsoft.com/office/officeart/2005/8/layout/vList2"/>
    <dgm:cxn modelId="{62F7784B-1402-4301-9294-58F9369B00A6}" type="presParOf" srcId="{0A7C033F-CCEC-4347-83B4-3796DBB545F1}" destId="{9A602256-16BC-42FF-8324-0ACA749C5512}" srcOrd="2" destOrd="0" presId="urn:microsoft.com/office/officeart/2005/8/layout/vList2"/>
    <dgm:cxn modelId="{E72BF2F3-C2CB-44CD-950D-A116F5C357E5}" type="presParOf" srcId="{0A7C033F-CCEC-4347-83B4-3796DBB545F1}" destId="{8B23DBA6-681A-4A41-96F2-7560396A9F5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24011F3-351E-4825-A0C1-3357C354DA5E}">
      <dsp:nvSpPr>
        <dsp:cNvPr id="0" name=""/>
        <dsp:cNvSpPr/>
      </dsp:nvSpPr>
      <dsp:spPr>
        <a:xfrm rot="5400000">
          <a:off x="-196001" y="197406"/>
          <a:ext cx="1306678" cy="914675"/>
        </a:xfrm>
        <a:prstGeom prst="chevron">
          <a:avLst/>
        </a:prstGeom>
        <a:solidFill>
          <a:srgbClr val="00B0F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А</a:t>
          </a:r>
          <a:endParaRPr lang="ru-RU" sz="2700" kern="1200" dirty="0"/>
        </a:p>
      </dsp:txBody>
      <dsp:txXfrm rot="5400000">
        <a:off x="-196001" y="197406"/>
        <a:ext cx="1306678" cy="914675"/>
      </dsp:txXfrm>
    </dsp:sp>
    <dsp:sp modelId="{4D86A4A7-664E-4D91-9E8E-00EF35CC325A}">
      <dsp:nvSpPr>
        <dsp:cNvPr id="0" name=""/>
        <dsp:cNvSpPr/>
      </dsp:nvSpPr>
      <dsp:spPr>
        <a:xfrm rot="5400000">
          <a:off x="5642633" y="-4726553"/>
          <a:ext cx="849341" cy="103052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FF0000"/>
              </a:solidFill>
            </a:rPr>
            <a:t>Товары как правило должны соответствовать ТР, ГОСТ и ИНД. Требования к товарам должны быть изложены в соответствии с терминологией ТР, ГОСТ и ИНД. В противном случае должно быть обоснование. </a:t>
          </a:r>
          <a:r>
            <a:rPr lang="ru-RU" sz="1600" kern="1200" dirty="0" smtClean="0">
              <a:solidFill>
                <a:srgbClr val="002060"/>
              </a:solidFill>
            </a:rPr>
            <a:t>(п.2 ч.1 ст.33 ФЗ № 44-ФЗ)</a:t>
          </a:r>
          <a:endParaRPr lang="ru-RU" sz="1600" kern="1200" dirty="0">
            <a:solidFill>
              <a:srgbClr val="002060"/>
            </a:solidFill>
          </a:endParaRPr>
        </a:p>
      </dsp:txBody>
      <dsp:txXfrm rot="5400000">
        <a:off x="5642633" y="-4726553"/>
        <a:ext cx="849341" cy="10305258"/>
      </dsp:txXfrm>
    </dsp:sp>
    <dsp:sp modelId="{A004D78F-4E36-4A71-8258-78E58E872FE1}">
      <dsp:nvSpPr>
        <dsp:cNvPr id="0" name=""/>
        <dsp:cNvSpPr/>
      </dsp:nvSpPr>
      <dsp:spPr>
        <a:xfrm rot="5400000">
          <a:off x="-196001" y="1305559"/>
          <a:ext cx="1306678" cy="914675"/>
        </a:xfrm>
        <a:prstGeom prst="chevron">
          <a:avLst/>
        </a:prstGeom>
        <a:solidFill>
          <a:srgbClr val="00B0F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Б</a:t>
          </a:r>
          <a:endParaRPr lang="ru-RU" sz="2700" kern="1200" dirty="0"/>
        </a:p>
      </dsp:txBody>
      <dsp:txXfrm rot="5400000">
        <a:off x="-196001" y="1305559"/>
        <a:ext cx="1306678" cy="914675"/>
      </dsp:txXfrm>
    </dsp:sp>
    <dsp:sp modelId="{6B79F66C-C04E-439D-BE8C-90319BEFAEDF}">
      <dsp:nvSpPr>
        <dsp:cNvPr id="0" name=""/>
        <dsp:cNvSpPr/>
      </dsp:nvSpPr>
      <dsp:spPr>
        <a:xfrm rot="5400000">
          <a:off x="5642633" y="-3618400"/>
          <a:ext cx="849341" cy="103052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FF0000"/>
              </a:solidFill>
            </a:rPr>
            <a:t>Требования к значениям показателей товаров, установленные в ООЗ, не должны противоречить или позволять выходить за рамки диапазонов, установленных ТР, ГОСТ и ИНД.</a:t>
          </a:r>
          <a:endParaRPr lang="ru-RU" sz="1800" kern="1200" dirty="0">
            <a:solidFill>
              <a:srgbClr val="FF0000"/>
            </a:solidFill>
          </a:endParaRPr>
        </a:p>
      </dsp:txBody>
      <dsp:txXfrm rot="5400000">
        <a:off x="5642633" y="-3618400"/>
        <a:ext cx="849341" cy="10305258"/>
      </dsp:txXfrm>
    </dsp:sp>
    <dsp:sp modelId="{8FCCD3B9-DFCD-4088-B00D-B61950892F86}">
      <dsp:nvSpPr>
        <dsp:cNvPr id="0" name=""/>
        <dsp:cNvSpPr/>
      </dsp:nvSpPr>
      <dsp:spPr>
        <a:xfrm rot="5400000">
          <a:off x="-196001" y="2413712"/>
          <a:ext cx="1306678" cy="914675"/>
        </a:xfrm>
        <a:prstGeom prst="chevron">
          <a:avLst/>
        </a:prstGeom>
        <a:solidFill>
          <a:srgbClr val="00B0F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В</a:t>
          </a:r>
          <a:endParaRPr lang="ru-RU" sz="2700" kern="1200" dirty="0"/>
        </a:p>
      </dsp:txBody>
      <dsp:txXfrm rot="5400000">
        <a:off x="-196001" y="2413712"/>
        <a:ext cx="1306678" cy="914675"/>
      </dsp:txXfrm>
    </dsp:sp>
    <dsp:sp modelId="{11298D9B-D2E8-43EF-9F79-ACEBEC61581D}">
      <dsp:nvSpPr>
        <dsp:cNvPr id="0" name=""/>
        <dsp:cNvSpPr/>
      </dsp:nvSpPr>
      <dsp:spPr>
        <a:xfrm rot="5400000">
          <a:off x="5642633" y="-2510247"/>
          <a:ext cx="849341" cy="103052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FF0000"/>
              </a:solidFill>
            </a:rPr>
            <a:t>Из ООЗ должно быть однозначно понятно какой ТР, ГОСТ и ИНД регламентирует требования к конкретному товару.</a:t>
          </a:r>
          <a:endParaRPr lang="ru-RU" sz="1800" kern="1200" dirty="0">
            <a:solidFill>
              <a:srgbClr val="FF0000"/>
            </a:solidFill>
          </a:endParaRPr>
        </a:p>
      </dsp:txBody>
      <dsp:txXfrm rot="5400000">
        <a:off x="5642633" y="-2510247"/>
        <a:ext cx="849341" cy="10305258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8124C09-1C22-4591-AC53-166C6F2B4D33}">
      <dsp:nvSpPr>
        <dsp:cNvPr id="0" name=""/>
        <dsp:cNvSpPr/>
      </dsp:nvSpPr>
      <dsp:spPr>
        <a:xfrm rot="5400000">
          <a:off x="6423164" y="-3791014"/>
          <a:ext cx="1073492" cy="877135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ru-RU" sz="1400" kern="1200" dirty="0" smtClean="0">
              <a:solidFill>
                <a:srgbClr val="0070C0"/>
              </a:solidFill>
            </a:rPr>
            <a:t>Для применения достаточно одной заявки от поставщика, включенного в перечень (сейчас одно лицо);</a:t>
          </a:r>
          <a:endParaRPr lang="ru-RU" sz="1400" kern="1200" dirty="0">
            <a:solidFill>
              <a:srgbClr val="0070C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0070C0"/>
              </a:solidFill>
            </a:rPr>
            <a:t>Аукционная комиссия запрашивает </a:t>
          </a:r>
          <a:r>
            <a:rPr lang="ru-RU" sz="1400" kern="1200" dirty="0" smtClean="0">
              <a:solidFill>
                <a:srgbClr val="0070C0"/>
              </a:solidFill>
            </a:rPr>
            <a:t>у оператора вторые части заявок всех участников, принявших участие в аукционе </a:t>
          </a:r>
          <a:r>
            <a:rPr lang="ru-RU" sz="1400" b="1" kern="1200" dirty="0" smtClean="0">
              <a:solidFill>
                <a:srgbClr val="0070C0"/>
              </a:solidFill>
            </a:rPr>
            <a:t>и рассматривает все заявки </a:t>
          </a:r>
          <a:r>
            <a:rPr lang="ru-RU" sz="1400" kern="1200" dirty="0" smtClean="0">
              <a:solidFill>
                <a:srgbClr val="0070C0"/>
              </a:solidFill>
            </a:rPr>
            <a:t>(ПП РФ № 967).</a:t>
          </a:r>
          <a:endParaRPr lang="ru-RU" sz="1400" kern="1200" dirty="0">
            <a:solidFill>
              <a:srgbClr val="0070C0"/>
            </a:solidFill>
          </a:endParaRPr>
        </a:p>
      </dsp:txBody>
      <dsp:txXfrm rot="5400000">
        <a:off x="6423164" y="-3791014"/>
        <a:ext cx="1073492" cy="8771357"/>
      </dsp:txXfrm>
    </dsp:sp>
    <dsp:sp modelId="{7D522935-6415-45FB-9F8A-EB4399B107C6}">
      <dsp:nvSpPr>
        <dsp:cNvPr id="0" name=""/>
        <dsp:cNvSpPr/>
      </dsp:nvSpPr>
      <dsp:spPr>
        <a:xfrm>
          <a:off x="0" y="17905"/>
          <a:ext cx="2573825" cy="1186819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Закупки по перечню №2 Постановления Правительства РФ № 102 (медизделия одноразовые из ПВХ пластиков)</a:t>
          </a:r>
          <a:endParaRPr lang="ru-RU" sz="1400" kern="1200" dirty="0"/>
        </a:p>
      </dsp:txBody>
      <dsp:txXfrm>
        <a:off x="0" y="17905"/>
        <a:ext cx="2573825" cy="1186819"/>
      </dsp:txXfrm>
    </dsp:sp>
    <dsp:sp modelId="{AFF2EBB6-F349-4D8E-BB2B-C4B2501A344F}">
      <dsp:nvSpPr>
        <dsp:cNvPr id="0" name=""/>
        <dsp:cNvSpPr/>
      </dsp:nvSpPr>
      <dsp:spPr>
        <a:xfrm rot="5400000">
          <a:off x="6372482" y="-2533729"/>
          <a:ext cx="1174856" cy="874910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i="0" kern="1200" dirty="0" smtClean="0">
              <a:solidFill>
                <a:srgbClr val="0070C0"/>
              </a:solidFill>
            </a:rPr>
            <a:t>Разъяснения Минфина России от 23.08.2018 г. №24-06-08/60176.</a:t>
          </a:r>
          <a:br>
            <a:rPr lang="ru-RU" sz="1400" b="0" i="0" kern="1200" dirty="0" smtClean="0">
              <a:solidFill>
                <a:srgbClr val="0070C0"/>
              </a:solidFill>
            </a:rPr>
          </a:br>
          <a:r>
            <a:rPr lang="ru-RU" sz="1400" b="1" i="0" kern="1200" dirty="0" smtClean="0">
              <a:solidFill>
                <a:srgbClr val="0070C0"/>
              </a:solidFill>
            </a:rPr>
            <a:t>До 01.01.2019 </a:t>
          </a:r>
          <a:r>
            <a:rPr lang="ru-RU" sz="1400" b="0" i="0" kern="1200" dirty="0" smtClean="0">
              <a:solidFill>
                <a:srgbClr val="0070C0"/>
              </a:solidFill>
            </a:rPr>
            <a:t>операторы ЭТП направляют в составе вторых частей заявок информацию и документы в соответствии со ст.62, аукционные комиссии рассматривают заявки на наличие информации и документов, предусмотренных ст.62, т.е. </a:t>
          </a:r>
          <a:r>
            <a:rPr lang="ru-RU" sz="1400" b="1" i="0" kern="1200" dirty="0" smtClean="0">
              <a:solidFill>
                <a:srgbClr val="0070C0"/>
              </a:solidFill>
            </a:rPr>
            <a:t>без паспортных данных</a:t>
          </a:r>
          <a:r>
            <a:rPr lang="ru-RU" sz="1400" b="0" i="0" kern="1200" dirty="0" smtClean="0">
              <a:solidFill>
                <a:srgbClr val="0070C0"/>
              </a:solidFill>
            </a:rPr>
            <a:t>.</a:t>
          </a:r>
          <a:endParaRPr lang="ru-RU" sz="1400" kern="1200" dirty="0">
            <a:solidFill>
              <a:srgbClr val="0070C0"/>
            </a:solidFill>
          </a:endParaRPr>
        </a:p>
      </dsp:txBody>
      <dsp:txXfrm rot="5400000">
        <a:off x="6372482" y="-2533729"/>
        <a:ext cx="1174856" cy="8749109"/>
      </dsp:txXfrm>
    </dsp:sp>
    <dsp:sp modelId="{2BF77F36-6CEC-4F68-8143-E33337BBE16E}">
      <dsp:nvSpPr>
        <dsp:cNvPr id="0" name=""/>
        <dsp:cNvSpPr/>
      </dsp:nvSpPr>
      <dsp:spPr>
        <a:xfrm>
          <a:off x="0" y="1264066"/>
          <a:ext cx="2573825" cy="1186819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Паспортные данные руководителя участника закупки, направляемые ЭТП (ч.11 ст. 24.1)</a:t>
          </a:r>
          <a:endParaRPr lang="ru-RU" sz="1400" kern="1200" dirty="0"/>
        </a:p>
      </dsp:txBody>
      <dsp:txXfrm>
        <a:off x="0" y="1264066"/>
        <a:ext cx="2573825" cy="1186819"/>
      </dsp:txXfrm>
    </dsp:sp>
    <dsp:sp modelId="{727EF11A-6DC2-4662-A70B-973E5ECFC292}">
      <dsp:nvSpPr>
        <dsp:cNvPr id="0" name=""/>
        <dsp:cNvSpPr/>
      </dsp:nvSpPr>
      <dsp:spPr>
        <a:xfrm rot="5400000">
          <a:off x="6380764" y="-1354262"/>
          <a:ext cx="1073378" cy="888249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ru-RU" sz="1400" kern="1200" dirty="0" smtClean="0">
              <a:solidFill>
                <a:srgbClr val="0070C0"/>
              </a:solidFill>
            </a:rPr>
            <a:t>Заказчик </a:t>
          </a:r>
          <a:r>
            <a:rPr lang="ru-RU" sz="1400" b="1" kern="1200" dirty="0" smtClean="0">
              <a:solidFill>
                <a:srgbClr val="0070C0"/>
              </a:solidFill>
            </a:rPr>
            <a:t>вправе</a:t>
          </a:r>
          <a:r>
            <a:rPr lang="ru-RU" sz="1400" kern="1200" dirty="0" smtClean="0">
              <a:solidFill>
                <a:srgbClr val="0070C0"/>
              </a:solidFill>
            </a:rPr>
            <a:t> установить требование об обеспечении заявок;</a:t>
          </a:r>
          <a:endParaRPr lang="ru-RU" sz="1400" kern="1200" dirty="0">
            <a:solidFill>
              <a:srgbClr val="0070C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70C0"/>
              </a:solidFill>
            </a:rPr>
            <a:t>Размер обеспечения устанавливается согласно п.1) ч.16 ст.44 в размере 0,5%-1% НМЦК (письмо Минфина России </a:t>
          </a:r>
          <a:r>
            <a:rPr lang="ru-RU" sz="1400" b="0" i="0" kern="1200" dirty="0" smtClean="0">
              <a:solidFill>
                <a:srgbClr val="0070C0"/>
              </a:solidFill>
            </a:rPr>
            <a:t>от 23 мая 2018 г. № 24-02-05/34911).</a:t>
          </a:r>
          <a:endParaRPr lang="ru-RU" sz="1400" b="0" kern="1200" dirty="0">
            <a:solidFill>
              <a:srgbClr val="0070C0"/>
            </a:solidFill>
          </a:endParaRPr>
        </a:p>
      </dsp:txBody>
      <dsp:txXfrm rot="5400000">
        <a:off x="6380764" y="-1354262"/>
        <a:ext cx="1073378" cy="8882497"/>
      </dsp:txXfrm>
    </dsp:sp>
    <dsp:sp modelId="{E2CA47F5-47EE-4341-A709-025E296A0901}">
      <dsp:nvSpPr>
        <dsp:cNvPr id="0" name=""/>
        <dsp:cNvSpPr/>
      </dsp:nvSpPr>
      <dsp:spPr>
        <a:xfrm>
          <a:off x="0" y="2510227"/>
          <a:ext cx="2475799" cy="1186819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Обеспечение заявок при НМЦК менее 1 млн. руб. (ПП РФ № 439)</a:t>
          </a:r>
          <a:endParaRPr lang="ru-RU" sz="1400" kern="1200" dirty="0"/>
        </a:p>
      </dsp:txBody>
      <dsp:txXfrm>
        <a:off x="0" y="2510227"/>
        <a:ext cx="2475799" cy="1186819"/>
      </dsp:txXfrm>
    </dsp:sp>
    <dsp:sp modelId="{3A907362-D088-4322-82A7-D776BB05AFD9}">
      <dsp:nvSpPr>
        <dsp:cNvPr id="0" name=""/>
        <dsp:cNvSpPr/>
      </dsp:nvSpPr>
      <dsp:spPr>
        <a:xfrm rot="5400000">
          <a:off x="6252800" y="-132371"/>
          <a:ext cx="1234662" cy="897887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ru-RU" sz="1400" kern="1200" dirty="0" smtClean="0">
              <a:solidFill>
                <a:srgbClr val="0070C0"/>
              </a:solidFill>
            </a:rPr>
            <a:t>По извещениям, размещенным в ЕИС до 01.10.2018, обеспечение заявок осуществляется в ранее действовавшем порядке на счета оператора ЭТП (такой порядок должен быть и в Д об ЭА);</a:t>
          </a:r>
          <a:endParaRPr lang="ru-RU" sz="1400" kern="1200" dirty="0">
            <a:solidFill>
              <a:srgbClr val="0070C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70C0"/>
              </a:solidFill>
            </a:rPr>
            <a:t>По извещениям, размещенным в ЕИС после 01.10.2018, действует механизм спецсчетов (письмо Минфина России  от 2 октября 2018 г. № 24-06-08/70718).</a:t>
          </a:r>
          <a:endParaRPr lang="ru-RU" sz="1400" kern="1200" dirty="0">
            <a:solidFill>
              <a:srgbClr val="0070C0"/>
            </a:solidFill>
          </a:endParaRPr>
        </a:p>
      </dsp:txBody>
      <dsp:txXfrm rot="5400000">
        <a:off x="6252800" y="-132371"/>
        <a:ext cx="1234662" cy="8978878"/>
      </dsp:txXfrm>
    </dsp:sp>
    <dsp:sp modelId="{48BD2D6A-E0F2-4527-AF3C-8E75B1D00D3E}">
      <dsp:nvSpPr>
        <dsp:cNvPr id="0" name=""/>
        <dsp:cNvSpPr/>
      </dsp:nvSpPr>
      <dsp:spPr>
        <a:xfrm>
          <a:off x="0" y="3780309"/>
          <a:ext cx="2380286" cy="1186819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Использование спецсчетов для обеспечения заявок (ч.10 ст.44)</a:t>
          </a:r>
          <a:endParaRPr lang="ru-RU" sz="1400" kern="1200" dirty="0"/>
        </a:p>
      </dsp:txBody>
      <dsp:txXfrm>
        <a:off x="0" y="3780309"/>
        <a:ext cx="2380286" cy="118681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660DCAD-A4D2-497D-8A8E-C540D49AEB46}">
      <dsp:nvSpPr>
        <dsp:cNvPr id="0" name=""/>
        <dsp:cNvSpPr/>
      </dsp:nvSpPr>
      <dsp:spPr>
        <a:xfrm rot="16200000">
          <a:off x="977" y="1512"/>
          <a:ext cx="4676066" cy="4676066"/>
        </a:xfrm>
        <a:prstGeom prst="upArrow">
          <a:avLst>
            <a:gd name="adj1" fmla="val 50000"/>
            <a:gd name="adj2" fmla="val 35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solidFill>
                <a:srgbClr val="FFFF00"/>
              </a:solidFill>
            </a:rPr>
            <a:t>Не устанавливать требования к конкретным показателям товаров </a:t>
          </a:r>
          <a:endParaRPr lang="ru-RU" sz="2000" b="1" i="0" kern="1200" dirty="0">
            <a:solidFill>
              <a:srgbClr val="FFFF00"/>
            </a:solidFill>
          </a:endParaRPr>
        </a:p>
      </dsp:txBody>
      <dsp:txXfrm rot="16200000">
        <a:off x="977" y="1512"/>
        <a:ext cx="4676066" cy="4676066"/>
      </dsp:txXfrm>
    </dsp:sp>
    <dsp:sp modelId="{13529F47-3FAA-46BD-A635-0243859C695C}">
      <dsp:nvSpPr>
        <dsp:cNvPr id="0" name=""/>
        <dsp:cNvSpPr/>
      </dsp:nvSpPr>
      <dsp:spPr>
        <a:xfrm rot="5400000">
          <a:off x="5999192" y="1512"/>
          <a:ext cx="4676066" cy="4676066"/>
        </a:xfrm>
        <a:prstGeom prst="upArrow">
          <a:avLst>
            <a:gd name="adj1" fmla="val 50000"/>
            <a:gd name="adj2" fmla="val 35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70C0"/>
              </a:solidFill>
            </a:rPr>
            <a:t>Не устанавливать требования к составу заявок о представлении конкретных показателей товаров</a:t>
          </a:r>
          <a:endParaRPr lang="ru-RU" sz="2000" b="1" kern="1200" dirty="0">
            <a:solidFill>
              <a:srgbClr val="0070C0"/>
            </a:solidFill>
          </a:endParaRPr>
        </a:p>
      </dsp:txBody>
      <dsp:txXfrm rot="5400000">
        <a:off x="5999192" y="1512"/>
        <a:ext cx="4676066" cy="467606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E64AB9-4466-431F-9FB7-E803C7C25649}">
      <dsp:nvSpPr>
        <dsp:cNvPr id="0" name=""/>
        <dsp:cNvSpPr/>
      </dsp:nvSpPr>
      <dsp:spPr>
        <a:xfrm>
          <a:off x="4176581" y="2156934"/>
          <a:ext cx="3102875" cy="2869015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FF0000"/>
              </a:solidFill>
            </a:rPr>
            <a:t>Инструкция по заполнению заявок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>
            <a:solidFill>
              <a:srgbClr val="FF0000"/>
            </a:solidFill>
          </a:endParaRPr>
        </a:p>
      </dsp:txBody>
      <dsp:txXfrm>
        <a:off x="4176581" y="2156934"/>
        <a:ext cx="3102875" cy="2869015"/>
      </dsp:txXfrm>
    </dsp:sp>
    <dsp:sp modelId="{C010A84F-973B-41BA-A580-1F4ABA44256F}">
      <dsp:nvSpPr>
        <dsp:cNvPr id="0" name=""/>
        <dsp:cNvSpPr/>
      </dsp:nvSpPr>
      <dsp:spPr>
        <a:xfrm rot="12685374">
          <a:off x="2449869" y="1882097"/>
          <a:ext cx="2031832" cy="654460"/>
        </a:xfrm>
        <a:prstGeom prst="lef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303354-DA03-4382-AB86-2E0467FD3A2A}">
      <dsp:nvSpPr>
        <dsp:cNvPr id="0" name=""/>
        <dsp:cNvSpPr/>
      </dsp:nvSpPr>
      <dsp:spPr>
        <a:xfrm>
          <a:off x="0" y="1069878"/>
          <a:ext cx="5197721" cy="1219599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>
              <a:solidFill>
                <a:srgbClr val="7030A0"/>
              </a:solidFill>
            </a:rPr>
            <a:t>2) Определить, в отношении каких именно показателей заказчиком установлены максимальные и (или) минимальные значения, а также порядок их указания участниками закупки в своих заявках (в виде одного значения показателя или диапазона значений показателя)</a:t>
          </a:r>
          <a:endParaRPr lang="ru-RU" sz="1400" kern="1200" dirty="0">
            <a:solidFill>
              <a:srgbClr val="7030A0"/>
            </a:solidFill>
          </a:endParaRPr>
        </a:p>
      </dsp:txBody>
      <dsp:txXfrm>
        <a:off x="0" y="1069878"/>
        <a:ext cx="5197721" cy="1219599"/>
      </dsp:txXfrm>
    </dsp:sp>
    <dsp:sp modelId="{EA62026A-D321-4289-8959-DB7E6B3696CE}">
      <dsp:nvSpPr>
        <dsp:cNvPr id="0" name=""/>
        <dsp:cNvSpPr/>
      </dsp:nvSpPr>
      <dsp:spPr>
        <a:xfrm rot="16209218">
          <a:off x="4957991" y="963163"/>
          <a:ext cx="1552394" cy="654460"/>
        </a:xfrm>
        <a:prstGeom prst="lef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4F798E-BA11-4708-9F53-734E2DEE0A3B}">
      <dsp:nvSpPr>
        <dsp:cNvPr id="0" name=""/>
        <dsp:cNvSpPr/>
      </dsp:nvSpPr>
      <dsp:spPr>
        <a:xfrm>
          <a:off x="1752222" y="73258"/>
          <a:ext cx="7968094" cy="881880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/>
            <a:t>1) Определить раздел и (или) пункт документации о закупке, в котором содержатся требования к показателям, в отношении которых участники закупки делают предложение в своих заявках</a:t>
          </a:r>
          <a:endParaRPr lang="ru-RU" sz="1400" kern="1200" dirty="0"/>
        </a:p>
      </dsp:txBody>
      <dsp:txXfrm>
        <a:off x="1752222" y="73258"/>
        <a:ext cx="7968094" cy="881880"/>
      </dsp:txXfrm>
    </dsp:sp>
    <dsp:sp modelId="{23E63F8E-C68E-49EE-AAA5-4949CB1CA78D}">
      <dsp:nvSpPr>
        <dsp:cNvPr id="0" name=""/>
        <dsp:cNvSpPr/>
      </dsp:nvSpPr>
      <dsp:spPr>
        <a:xfrm rot="19695766">
          <a:off x="6965434" y="1861034"/>
          <a:ext cx="2062444" cy="654460"/>
        </a:xfrm>
        <a:prstGeom prst="leftArrow">
          <a:avLst>
            <a:gd name="adj1" fmla="val 60000"/>
            <a:gd name="adj2" fmla="val 50000"/>
          </a:avLst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4D7DAC-4961-4F78-99B3-ADB33718574A}">
      <dsp:nvSpPr>
        <dsp:cNvPr id="0" name=""/>
        <dsp:cNvSpPr/>
      </dsp:nvSpPr>
      <dsp:spPr>
        <a:xfrm>
          <a:off x="6436808" y="1026811"/>
          <a:ext cx="4873742" cy="1238011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/>
            <a:t>3) Определить, в отношении каких именно показателей заказчиком установлены значения, которые не могут изменяться, и соответственно подлежат указанию участниками закупки в своих заявках без каких-либо изменений</a:t>
          </a:r>
          <a:endParaRPr lang="ru-RU" sz="1400" kern="1200" dirty="0"/>
        </a:p>
      </dsp:txBody>
      <dsp:txXfrm>
        <a:off x="6436808" y="1026811"/>
        <a:ext cx="4873742" cy="123801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A97E87-DE40-49A7-BA6C-9E28168BC869}">
      <dsp:nvSpPr>
        <dsp:cNvPr id="0" name=""/>
        <dsp:cNvSpPr/>
      </dsp:nvSpPr>
      <dsp:spPr>
        <a:xfrm>
          <a:off x="-74301" y="82378"/>
          <a:ext cx="9584225" cy="865961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1. Требование устанавливается при проведении работ строительных, входящих в указанные коды, если НМЦК превышает 10 млн. руб. Формулировка – в соответствии со столбцом 2 Приложения №1.</a:t>
          </a:r>
          <a:endParaRPr lang="ru-RU" sz="1800" kern="1200" dirty="0"/>
        </a:p>
      </dsp:txBody>
      <dsp:txXfrm>
        <a:off x="-74301" y="82378"/>
        <a:ext cx="8515013" cy="865961"/>
      </dsp:txXfrm>
    </dsp:sp>
    <dsp:sp modelId="{22036CE1-66A0-44AC-827C-4DA92184E82D}">
      <dsp:nvSpPr>
        <dsp:cNvPr id="0" name=""/>
        <dsp:cNvSpPr/>
      </dsp:nvSpPr>
      <dsp:spPr>
        <a:xfrm>
          <a:off x="187544" y="1019183"/>
          <a:ext cx="9703602" cy="865961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2. Необходимо определить группу работ, опытом выполнения которых должен обладать участник (по ОКС; по объектам, не являющимся ОКС).</a:t>
          </a:r>
          <a:endParaRPr lang="ru-RU" sz="1800" kern="1200" dirty="0"/>
        </a:p>
      </dsp:txBody>
      <dsp:txXfrm>
        <a:off x="187544" y="1019183"/>
        <a:ext cx="8360394" cy="865961"/>
      </dsp:txXfrm>
    </dsp:sp>
    <dsp:sp modelId="{6D2784DF-B0F2-4781-8A98-031BA7127433}">
      <dsp:nvSpPr>
        <dsp:cNvPr id="0" name=""/>
        <dsp:cNvSpPr/>
      </dsp:nvSpPr>
      <dsp:spPr>
        <a:xfrm>
          <a:off x="567177" y="1964223"/>
          <a:ext cx="9637026" cy="865961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3. Требования к составу заявок - в соответствии со столбцом 3 Приложения №1.</a:t>
          </a:r>
          <a:endParaRPr lang="ru-RU" sz="1800" kern="1200" dirty="0"/>
        </a:p>
      </dsp:txBody>
      <dsp:txXfrm>
        <a:off x="567177" y="1964223"/>
        <a:ext cx="8303034" cy="865961"/>
      </dsp:txXfrm>
    </dsp:sp>
    <dsp:sp modelId="{6538903A-00FE-4217-9F54-9CB7479F4B8E}">
      <dsp:nvSpPr>
        <dsp:cNvPr id="0" name=""/>
        <dsp:cNvSpPr/>
      </dsp:nvSpPr>
      <dsp:spPr>
        <a:xfrm>
          <a:off x="1167287" y="2942221"/>
          <a:ext cx="9360305" cy="865961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4. При проверке обращать внимание, чтобы контракты были представлены в полном объеме (с приложениями, определяющими виды и объемы работ), акты приемки – на полную стоимость контракта и т.п.</a:t>
          </a:r>
          <a:endParaRPr lang="ru-RU" sz="1800" kern="1200" dirty="0"/>
        </a:p>
      </dsp:txBody>
      <dsp:txXfrm>
        <a:off x="1167287" y="2942221"/>
        <a:ext cx="8064618" cy="865961"/>
      </dsp:txXfrm>
    </dsp:sp>
    <dsp:sp modelId="{63F07854-1B6B-42C7-A05A-AB74BD74AA4A}">
      <dsp:nvSpPr>
        <dsp:cNvPr id="0" name=""/>
        <dsp:cNvSpPr/>
      </dsp:nvSpPr>
      <dsp:spPr>
        <a:xfrm>
          <a:off x="1513279" y="3944934"/>
          <a:ext cx="9360835" cy="865961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5. Проверка представленных документов на достоверность – реестр контрактов, запросы контрагентам, запросы в контролирующие органы в сфере проектирования и строительства и т.п.</a:t>
          </a:r>
          <a:endParaRPr lang="ru-RU" sz="1800" kern="1200" dirty="0"/>
        </a:p>
      </dsp:txBody>
      <dsp:txXfrm>
        <a:off x="1513279" y="3944934"/>
        <a:ext cx="8065074" cy="865961"/>
      </dsp:txXfrm>
    </dsp:sp>
    <dsp:sp modelId="{942BC23B-2709-443B-AC25-AD2CC5D3EE55}">
      <dsp:nvSpPr>
        <dsp:cNvPr id="0" name=""/>
        <dsp:cNvSpPr/>
      </dsp:nvSpPr>
      <dsp:spPr>
        <a:xfrm>
          <a:off x="8734511" y="673824"/>
          <a:ext cx="562874" cy="56287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8734511" y="673824"/>
        <a:ext cx="562874" cy="562874"/>
      </dsp:txXfrm>
    </dsp:sp>
    <dsp:sp modelId="{549799B1-23E5-49C6-BE1C-E96DCACC73C2}">
      <dsp:nvSpPr>
        <dsp:cNvPr id="0" name=""/>
        <dsp:cNvSpPr/>
      </dsp:nvSpPr>
      <dsp:spPr>
        <a:xfrm>
          <a:off x="9105541" y="1618866"/>
          <a:ext cx="562874" cy="56287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9105541" y="1618866"/>
        <a:ext cx="562874" cy="562874"/>
      </dsp:txXfrm>
    </dsp:sp>
    <dsp:sp modelId="{3238DAB0-114A-4C6D-83B3-F8CA483A9957}">
      <dsp:nvSpPr>
        <dsp:cNvPr id="0" name=""/>
        <dsp:cNvSpPr/>
      </dsp:nvSpPr>
      <dsp:spPr>
        <a:xfrm>
          <a:off x="9517761" y="2615377"/>
          <a:ext cx="562874" cy="56287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9517761" y="2615377"/>
        <a:ext cx="562874" cy="562874"/>
      </dsp:txXfrm>
    </dsp:sp>
    <dsp:sp modelId="{5F24249A-E6D5-412A-BBDB-33FFE1398ED5}">
      <dsp:nvSpPr>
        <dsp:cNvPr id="0" name=""/>
        <dsp:cNvSpPr/>
      </dsp:nvSpPr>
      <dsp:spPr>
        <a:xfrm>
          <a:off x="9855840" y="3578282"/>
          <a:ext cx="562874" cy="56287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9855840" y="3578282"/>
        <a:ext cx="562874" cy="56287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984C19-D0B9-4C1D-8164-2B80DB800296}">
      <dsp:nvSpPr>
        <dsp:cNvPr id="0" name=""/>
        <dsp:cNvSpPr/>
      </dsp:nvSpPr>
      <dsp:spPr>
        <a:xfrm>
          <a:off x="0" y="420659"/>
          <a:ext cx="3408533" cy="727858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FFFF00"/>
              </a:solidFill>
            </a:rPr>
            <a:t>Лекарственная форма</a:t>
          </a:r>
          <a:endParaRPr lang="ru-RU" sz="2000" kern="1200" dirty="0">
            <a:solidFill>
              <a:srgbClr val="FFFF00"/>
            </a:solidFill>
          </a:endParaRPr>
        </a:p>
      </dsp:txBody>
      <dsp:txXfrm>
        <a:off x="0" y="420659"/>
        <a:ext cx="3408533" cy="727858"/>
      </dsp:txXfrm>
    </dsp:sp>
    <dsp:sp modelId="{E3BFC66B-EE93-4207-9EE1-AB1E7E125D7C}">
      <dsp:nvSpPr>
        <dsp:cNvPr id="0" name=""/>
        <dsp:cNvSpPr/>
      </dsp:nvSpPr>
      <dsp:spPr>
        <a:xfrm>
          <a:off x="11744" y="1631916"/>
          <a:ext cx="3408533" cy="26770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ru-RU" sz="1800" kern="1200" dirty="0" smtClean="0">
              <a:solidFill>
                <a:srgbClr val="0070C0"/>
              </a:solidFill>
            </a:rPr>
            <a:t>Включая эквивалентные лекарственные формы (например: порошок, лиофилизат, концентрат, суспензия и т.д.)</a:t>
          </a:r>
          <a:endParaRPr lang="ru-RU" sz="1800" kern="1200" dirty="0">
            <a:solidFill>
              <a:srgbClr val="0070C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0070C0"/>
              </a:solidFill>
            </a:rPr>
            <a:t>Исключая характеристики, указывающие на конкретного производителя (цвет, вкус, форма и т.д.)</a:t>
          </a:r>
          <a:endParaRPr lang="ru-RU" sz="1800" kern="1200" dirty="0">
            <a:solidFill>
              <a:srgbClr val="0070C0"/>
            </a:solidFill>
          </a:endParaRPr>
        </a:p>
      </dsp:txBody>
      <dsp:txXfrm>
        <a:off x="11744" y="1631916"/>
        <a:ext cx="3408533" cy="2677025"/>
      </dsp:txXfrm>
    </dsp:sp>
    <dsp:sp modelId="{D16B86D6-9E49-4A34-B6BD-7FE12F3DED6B}">
      <dsp:nvSpPr>
        <dsp:cNvPr id="0" name=""/>
        <dsp:cNvSpPr/>
      </dsp:nvSpPr>
      <dsp:spPr>
        <a:xfrm>
          <a:off x="3880975" y="420659"/>
          <a:ext cx="3408533" cy="727858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FFFF00"/>
              </a:solidFill>
            </a:rPr>
            <a:t>Дозировка</a:t>
          </a:r>
          <a:endParaRPr lang="ru-RU" sz="2000" kern="1200" dirty="0">
            <a:solidFill>
              <a:srgbClr val="FFFF00"/>
            </a:solidFill>
          </a:endParaRPr>
        </a:p>
      </dsp:txBody>
      <dsp:txXfrm>
        <a:off x="3880975" y="420659"/>
        <a:ext cx="3408533" cy="727858"/>
      </dsp:txXfrm>
    </dsp:sp>
    <dsp:sp modelId="{4B8A29C5-64DE-4EF2-ACE6-92FCC74BD1DE}">
      <dsp:nvSpPr>
        <dsp:cNvPr id="0" name=""/>
        <dsp:cNvSpPr/>
      </dsp:nvSpPr>
      <dsp:spPr>
        <a:xfrm>
          <a:off x="3897473" y="1631916"/>
          <a:ext cx="3408533" cy="26770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ru-RU" sz="1800" kern="1200" dirty="0" smtClean="0">
              <a:solidFill>
                <a:srgbClr val="0070C0"/>
              </a:solidFill>
            </a:rPr>
            <a:t>Возможность поставки лекарственного препарата в кратной дозировке и двойном количестве</a:t>
          </a:r>
          <a:endParaRPr lang="ru-RU" sz="1800" kern="1200" dirty="0">
            <a:solidFill>
              <a:srgbClr val="0070C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ru-RU" sz="1800" kern="1200" dirty="0" smtClean="0">
              <a:solidFill>
                <a:srgbClr val="0070C0"/>
              </a:solidFill>
            </a:rPr>
            <a:t>Возможность поставки эквивалентных некратных дозировок (2,5 мг или 3 мг)</a:t>
          </a:r>
          <a:endParaRPr lang="ru-RU" sz="1800" kern="1200" dirty="0">
            <a:solidFill>
              <a:srgbClr val="0070C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0070C0"/>
              </a:solidFill>
            </a:rPr>
            <a:t>Кратность не требуется при указании концентрации</a:t>
          </a:r>
          <a:endParaRPr lang="ru-RU" sz="1800" kern="1200" dirty="0">
            <a:solidFill>
              <a:srgbClr val="0070C0"/>
            </a:solidFill>
          </a:endParaRPr>
        </a:p>
      </dsp:txBody>
      <dsp:txXfrm>
        <a:off x="3897473" y="1631916"/>
        <a:ext cx="3408533" cy="2677025"/>
      </dsp:txXfrm>
    </dsp:sp>
    <dsp:sp modelId="{FBE914F8-294C-47FC-B0FB-632B2778C0C3}">
      <dsp:nvSpPr>
        <dsp:cNvPr id="0" name=""/>
        <dsp:cNvSpPr/>
      </dsp:nvSpPr>
      <dsp:spPr>
        <a:xfrm>
          <a:off x="7766704" y="420659"/>
          <a:ext cx="3408533" cy="727858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FFFF00"/>
              </a:solidFill>
            </a:rPr>
            <a:t>Остаточный срок годности</a:t>
          </a:r>
          <a:endParaRPr lang="ru-RU" sz="2000" kern="1200" dirty="0">
            <a:solidFill>
              <a:srgbClr val="FFFF00"/>
            </a:solidFill>
          </a:endParaRPr>
        </a:p>
      </dsp:txBody>
      <dsp:txXfrm>
        <a:off x="7766704" y="420659"/>
        <a:ext cx="3408533" cy="727858"/>
      </dsp:txXfrm>
    </dsp:sp>
    <dsp:sp modelId="{40499BBF-0E7C-458F-B7C1-1FCE024E307B}">
      <dsp:nvSpPr>
        <dsp:cNvPr id="0" name=""/>
        <dsp:cNvSpPr/>
      </dsp:nvSpPr>
      <dsp:spPr>
        <a:xfrm>
          <a:off x="7778449" y="1631916"/>
          <a:ext cx="3408533" cy="26770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ru-RU" sz="1800" kern="1200" dirty="0" smtClean="0">
              <a:solidFill>
                <a:srgbClr val="0070C0"/>
              </a:solidFill>
            </a:rPr>
            <a:t>Выражен в единицах измерения времени (период времени или конечная дата)</a:t>
          </a:r>
          <a:endParaRPr lang="ru-RU" sz="1800" kern="1200" dirty="0">
            <a:solidFill>
              <a:srgbClr val="0070C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0070C0"/>
              </a:solidFill>
            </a:rPr>
            <a:t>Единый вне зависимости от различного общего срока годности препаратов с одним МНН различных производителей</a:t>
          </a:r>
          <a:endParaRPr lang="ru-RU" sz="1800" kern="1200" dirty="0">
            <a:solidFill>
              <a:srgbClr val="0070C0"/>
            </a:solidFill>
          </a:endParaRPr>
        </a:p>
      </dsp:txBody>
      <dsp:txXfrm>
        <a:off x="7778449" y="1631916"/>
        <a:ext cx="3408533" cy="267702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0453E1-00E0-414A-855E-8E7C65147004}">
      <dsp:nvSpPr>
        <dsp:cNvPr id="0" name=""/>
        <dsp:cNvSpPr/>
      </dsp:nvSpPr>
      <dsp:spPr>
        <a:xfrm rot="5400000">
          <a:off x="-268741" y="269641"/>
          <a:ext cx="1791609" cy="1254126"/>
        </a:xfrm>
        <a:prstGeom prst="chevron">
          <a:avLst/>
        </a:prstGeom>
        <a:solidFill>
          <a:srgbClr val="00B050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1</a:t>
          </a:r>
          <a:endParaRPr lang="ru-RU" sz="3700" kern="1200" dirty="0"/>
        </a:p>
      </dsp:txBody>
      <dsp:txXfrm rot="5400000">
        <a:off x="-268741" y="269641"/>
        <a:ext cx="1791609" cy="1254126"/>
      </dsp:txXfrm>
    </dsp:sp>
    <dsp:sp modelId="{4CEDB4EC-A800-4434-AC9A-962D71C127A4}">
      <dsp:nvSpPr>
        <dsp:cNvPr id="0" name=""/>
        <dsp:cNvSpPr/>
      </dsp:nvSpPr>
      <dsp:spPr>
        <a:xfrm rot="5400000">
          <a:off x="5733017" y="-4477990"/>
          <a:ext cx="1164546" cy="101223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1" kern="1200" dirty="0" smtClean="0">
              <a:solidFill>
                <a:srgbClr val="00B050"/>
              </a:solidFill>
            </a:rPr>
            <a:t>Торговое наименование </a:t>
          </a:r>
          <a:r>
            <a:rPr lang="ru-RU" sz="2500" kern="1200" dirty="0" smtClean="0">
              <a:solidFill>
                <a:srgbClr val="00B050"/>
              </a:solidFill>
            </a:rPr>
            <a:t>при наличии медицинских показаний (индивидуальная непереносимость, по жизненным показаниям) </a:t>
          </a:r>
          <a:r>
            <a:rPr lang="ru-RU" sz="2500" b="1" kern="1200" dirty="0" smtClean="0">
              <a:solidFill>
                <a:srgbClr val="00B050"/>
              </a:solidFill>
            </a:rPr>
            <a:t>по решению врачебной комиссии медицинской организации</a:t>
          </a:r>
          <a:endParaRPr lang="ru-RU" sz="2500" b="1" kern="1200" dirty="0">
            <a:solidFill>
              <a:srgbClr val="00B050"/>
            </a:solidFill>
          </a:endParaRPr>
        </a:p>
      </dsp:txBody>
      <dsp:txXfrm rot="5400000">
        <a:off x="5733017" y="-4477990"/>
        <a:ext cx="1164546" cy="10122327"/>
      </dsp:txXfrm>
    </dsp:sp>
    <dsp:sp modelId="{07C77FBC-7262-48A9-A535-6EFC5E1741E4}">
      <dsp:nvSpPr>
        <dsp:cNvPr id="0" name=""/>
        <dsp:cNvSpPr/>
      </dsp:nvSpPr>
      <dsp:spPr>
        <a:xfrm rot="5400000">
          <a:off x="-268741" y="1869002"/>
          <a:ext cx="1791609" cy="1254126"/>
        </a:xfrm>
        <a:prstGeom prst="chevron">
          <a:avLst/>
        </a:prstGeom>
        <a:solidFill>
          <a:srgbClr val="00B050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2</a:t>
          </a:r>
          <a:endParaRPr lang="ru-RU" sz="3700" kern="1200" dirty="0"/>
        </a:p>
      </dsp:txBody>
      <dsp:txXfrm rot="5400000">
        <a:off x="-268741" y="1869002"/>
        <a:ext cx="1791609" cy="1254126"/>
      </dsp:txXfrm>
    </dsp:sp>
    <dsp:sp modelId="{AFCE66A1-59E2-4A61-9C77-B85F1818A49A}">
      <dsp:nvSpPr>
        <dsp:cNvPr id="0" name=""/>
        <dsp:cNvSpPr/>
      </dsp:nvSpPr>
      <dsp:spPr>
        <a:xfrm rot="5400000">
          <a:off x="5733017" y="-2878629"/>
          <a:ext cx="1164546" cy="101223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1" kern="1200" dirty="0" smtClean="0">
              <a:solidFill>
                <a:srgbClr val="00B050"/>
              </a:solidFill>
            </a:rPr>
            <a:t>Путь введения </a:t>
          </a:r>
          <a:r>
            <a:rPr lang="ru-RU" sz="2500" kern="1200" dirty="0" smtClean="0">
              <a:solidFill>
                <a:srgbClr val="00B050"/>
              </a:solidFill>
            </a:rPr>
            <a:t>лекарственного препарата (для инъекций или для инфузий), </a:t>
          </a:r>
          <a:r>
            <a:rPr lang="ru-RU" sz="2500" b="1" kern="1200" dirty="0" smtClean="0">
              <a:solidFill>
                <a:srgbClr val="00B050"/>
              </a:solidFill>
            </a:rPr>
            <a:t>предназначенного для парентерального применения</a:t>
          </a:r>
          <a:endParaRPr lang="ru-RU" sz="2500" b="1" kern="1200" dirty="0">
            <a:solidFill>
              <a:srgbClr val="00B050"/>
            </a:solidFill>
          </a:endParaRPr>
        </a:p>
      </dsp:txBody>
      <dsp:txXfrm rot="5400000">
        <a:off x="5733017" y="-2878629"/>
        <a:ext cx="1164546" cy="10122327"/>
      </dsp:txXfrm>
    </dsp:sp>
    <dsp:sp modelId="{DD798F9F-4E51-42FB-B723-DED2F7E990E3}">
      <dsp:nvSpPr>
        <dsp:cNvPr id="0" name=""/>
        <dsp:cNvSpPr/>
      </dsp:nvSpPr>
      <dsp:spPr>
        <a:xfrm rot="5400000">
          <a:off x="-268741" y="3468363"/>
          <a:ext cx="1791609" cy="1254126"/>
        </a:xfrm>
        <a:prstGeom prst="chevron">
          <a:avLst/>
        </a:prstGeom>
        <a:solidFill>
          <a:srgbClr val="00B050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3</a:t>
          </a:r>
          <a:endParaRPr lang="ru-RU" sz="3700" kern="1200" dirty="0"/>
        </a:p>
      </dsp:txBody>
      <dsp:txXfrm rot="5400000">
        <a:off x="-268741" y="3468363"/>
        <a:ext cx="1791609" cy="1254126"/>
      </dsp:txXfrm>
    </dsp:sp>
    <dsp:sp modelId="{7FC5B91D-7CF0-47E6-9184-C37052D86E2F}">
      <dsp:nvSpPr>
        <dsp:cNvPr id="0" name=""/>
        <dsp:cNvSpPr/>
      </dsp:nvSpPr>
      <dsp:spPr>
        <a:xfrm rot="5400000">
          <a:off x="5733017" y="-1279268"/>
          <a:ext cx="1164546" cy="101223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1" kern="1200" dirty="0" smtClean="0">
              <a:solidFill>
                <a:srgbClr val="00B050"/>
              </a:solidFill>
            </a:rPr>
            <a:t>Указание на возраст ребенка</a:t>
          </a:r>
          <a:r>
            <a:rPr lang="ru-RU" sz="2500" kern="1200" dirty="0" smtClean="0">
              <a:solidFill>
                <a:srgbClr val="00B050"/>
              </a:solidFill>
            </a:rPr>
            <a:t> (от 0, с 3 месяцев, с 12 месяцев и т.д.) для препаратов, предназначенных </a:t>
          </a:r>
          <a:r>
            <a:rPr lang="ru-RU" sz="2500" b="1" kern="1200" dirty="0" smtClean="0">
              <a:solidFill>
                <a:srgbClr val="00B050"/>
              </a:solidFill>
            </a:rPr>
            <a:t>исключительно для использования в педиатрической практике</a:t>
          </a:r>
          <a:endParaRPr lang="ru-RU" sz="2500" b="1" kern="1200" dirty="0">
            <a:solidFill>
              <a:srgbClr val="00B050"/>
            </a:solidFill>
          </a:endParaRPr>
        </a:p>
      </dsp:txBody>
      <dsp:txXfrm rot="5400000">
        <a:off x="5733017" y="-1279268"/>
        <a:ext cx="1164546" cy="10122327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D95C3B-B33D-4B08-A41E-C3B826ED7909}">
      <dsp:nvSpPr>
        <dsp:cNvPr id="0" name=""/>
        <dsp:cNvSpPr/>
      </dsp:nvSpPr>
      <dsp:spPr>
        <a:xfrm>
          <a:off x="4914258" y="0"/>
          <a:ext cx="6604595" cy="1345392"/>
        </a:xfrm>
        <a:prstGeom prst="homePlate">
          <a:avLst/>
        </a:prstGeom>
        <a:solidFill>
          <a:srgbClr val="FF000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ru-RU" sz="1500" b="1" kern="1200" dirty="0" smtClean="0">
              <a:solidFill>
                <a:schemeClr val="bg1"/>
              </a:solidFill>
            </a:rPr>
            <a:t>Эквивалентные дозировки, предусматривающие необходимость деления твердой лекарственной формы препарата;</a:t>
          </a:r>
          <a:endParaRPr lang="ru-RU" sz="1500" b="1" kern="1200" dirty="0">
            <a:solidFill>
              <a:schemeClr val="bg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>
              <a:solidFill>
                <a:schemeClr val="bg1"/>
              </a:solidFill>
            </a:rPr>
            <a:t>Дозировку лекарственного препарата в определенных единицах измерения при возможности конвертирования в иные единицы измерения.</a:t>
          </a:r>
          <a:endParaRPr lang="ru-RU" sz="1500" b="1" kern="1200" dirty="0">
            <a:solidFill>
              <a:schemeClr val="bg1"/>
            </a:solidFill>
          </a:endParaRPr>
        </a:p>
      </dsp:txBody>
      <dsp:txXfrm>
        <a:off x="4914258" y="0"/>
        <a:ext cx="6604595" cy="1345392"/>
      </dsp:txXfrm>
    </dsp:sp>
    <dsp:sp modelId="{6E723DFC-6617-48D3-AEBA-A79103FB3CC4}">
      <dsp:nvSpPr>
        <dsp:cNvPr id="0" name=""/>
        <dsp:cNvSpPr/>
      </dsp:nvSpPr>
      <dsp:spPr>
        <a:xfrm>
          <a:off x="160065" y="214696"/>
          <a:ext cx="4616484" cy="920415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bg1"/>
              </a:solidFill>
            </a:rPr>
            <a:t>Запрещено безусловно !</a:t>
          </a:r>
          <a:endParaRPr lang="ru-RU" sz="2600" b="1" kern="1200" dirty="0">
            <a:solidFill>
              <a:schemeClr val="bg1"/>
            </a:solidFill>
          </a:endParaRPr>
        </a:p>
      </dsp:txBody>
      <dsp:txXfrm>
        <a:off x="160065" y="214696"/>
        <a:ext cx="4616484" cy="920415"/>
      </dsp:txXfrm>
    </dsp:sp>
    <dsp:sp modelId="{588D01E8-7917-4851-83B2-2814E8341473}">
      <dsp:nvSpPr>
        <dsp:cNvPr id="0" name=""/>
        <dsp:cNvSpPr/>
      </dsp:nvSpPr>
      <dsp:spPr>
        <a:xfrm>
          <a:off x="4623246" y="1492424"/>
          <a:ext cx="6917963" cy="3636991"/>
        </a:xfrm>
        <a:prstGeom prst="homePlate">
          <a:avLst/>
        </a:prstGeom>
        <a:solidFill>
          <a:srgbClr val="FFC00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0070C0"/>
              </a:solidFill>
            </a:rPr>
            <a:t>объем наполнения первичной упаковки лекарственного препарата, за исключением растворов для инфузий;</a:t>
          </a:r>
          <a:endParaRPr lang="ru-RU" sz="1500" kern="1200" dirty="0">
            <a:solidFill>
              <a:srgbClr val="0070C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0070C0"/>
              </a:solidFill>
            </a:rPr>
            <a:t>наличие (отсутствие) вспомогательных веществ;</a:t>
          </a:r>
          <a:endParaRPr lang="ru-RU" sz="1500" kern="1200" dirty="0">
            <a:solidFill>
              <a:srgbClr val="0070C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0070C0"/>
              </a:solidFill>
            </a:rPr>
            <a:t>фиксированный температурный режим хранения препаратов при наличии альтернативного;</a:t>
          </a:r>
          <a:endParaRPr lang="ru-RU" sz="1500" kern="1200" dirty="0">
            <a:solidFill>
              <a:srgbClr val="0070C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0070C0"/>
              </a:solidFill>
            </a:rPr>
            <a:t>форму выпуска (первичной упаковки) лекарственного препарата (например, "ампула", "флакон", "блистер" и др.);</a:t>
          </a:r>
          <a:endParaRPr lang="ru-RU" sz="1500" kern="1200" dirty="0">
            <a:solidFill>
              <a:srgbClr val="0070C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0070C0"/>
              </a:solidFill>
            </a:rPr>
            <a:t>количество единиц (таблеток, ампул) лекарственного препарата во вторичной упаковке, а также требование поставки конкретного количества упаковок вместо количества лекарственного препарата;</a:t>
          </a:r>
          <a:endParaRPr lang="ru-RU" sz="1500" kern="1200" dirty="0">
            <a:solidFill>
              <a:srgbClr val="0070C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0070C0"/>
              </a:solidFill>
            </a:rPr>
            <a:t>требования к показателям фармакодинамики и (или) фармакокинетики лекарственного препарата (например, время начала действия, проявление максимального эффекта, продолжительность действия лекарственного препарата);</a:t>
          </a:r>
          <a:endParaRPr lang="ru-RU" sz="1500" kern="1200" dirty="0">
            <a:solidFill>
              <a:srgbClr val="0070C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0070C0"/>
              </a:solidFill>
            </a:rPr>
            <a:t>иные характеристики лекарственных препаратов, содержащиеся в инструкциях, указывающие на конкретного производителя.</a:t>
          </a:r>
          <a:endParaRPr lang="ru-RU" sz="1500" kern="1200" dirty="0">
            <a:solidFill>
              <a:srgbClr val="FFC000"/>
            </a:solidFill>
          </a:endParaRPr>
        </a:p>
      </dsp:txBody>
      <dsp:txXfrm>
        <a:off x="4623246" y="1492424"/>
        <a:ext cx="6917963" cy="3636991"/>
      </dsp:txXfrm>
    </dsp:sp>
    <dsp:sp modelId="{7B2427B8-69D8-4F5D-95EE-412245CAE206}">
      <dsp:nvSpPr>
        <dsp:cNvPr id="0" name=""/>
        <dsp:cNvSpPr/>
      </dsp:nvSpPr>
      <dsp:spPr>
        <a:xfrm>
          <a:off x="150105" y="1510196"/>
          <a:ext cx="4323035" cy="3619018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rgbClr val="0070C0"/>
              </a:solidFill>
            </a:rPr>
            <a:t>Запрещено, если </a:t>
          </a:r>
          <a:r>
            <a:rPr lang="ru-RU" sz="2600" kern="1200" dirty="0" smtClean="0">
              <a:solidFill>
                <a:srgbClr val="0070C0"/>
              </a:solidFill>
            </a:rPr>
            <a:t>имеется иной способ описания лекарственного средства и </a:t>
          </a:r>
          <a:r>
            <a:rPr lang="ru-RU" sz="2600" b="1" kern="1200" dirty="0" smtClean="0">
              <a:solidFill>
                <a:srgbClr val="0070C0"/>
              </a:solidFill>
            </a:rPr>
            <a:t>отсутствует обоснование </a:t>
          </a:r>
          <a:r>
            <a:rPr lang="ru-RU" sz="2600" kern="1200" dirty="0" smtClean="0">
              <a:solidFill>
                <a:srgbClr val="0070C0"/>
              </a:solidFill>
            </a:rPr>
            <a:t>использования этих показателей !</a:t>
          </a:r>
          <a:endParaRPr lang="ru-RU" sz="2600" kern="1200" dirty="0">
            <a:solidFill>
              <a:srgbClr val="0070C0"/>
            </a:solidFill>
          </a:endParaRPr>
        </a:p>
      </dsp:txBody>
      <dsp:txXfrm>
        <a:off x="150105" y="1510196"/>
        <a:ext cx="4323035" cy="3619018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D18003-C2D6-4C07-BDEB-1DA5BAC5FC04}">
      <dsp:nvSpPr>
        <dsp:cNvPr id="0" name=""/>
        <dsp:cNvSpPr/>
      </dsp:nvSpPr>
      <dsp:spPr>
        <a:xfrm rot="5400000">
          <a:off x="-162452" y="164737"/>
          <a:ext cx="1083018" cy="758112"/>
        </a:xfrm>
        <a:prstGeom prst="chevron">
          <a:avLst/>
        </a:prstGeom>
        <a:solidFill>
          <a:srgbClr val="FFC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rgbClr val="002060"/>
              </a:solidFill>
            </a:rPr>
            <a:t>1</a:t>
          </a:r>
          <a:endParaRPr lang="ru-RU" sz="2200" kern="1200" dirty="0">
            <a:solidFill>
              <a:srgbClr val="002060"/>
            </a:solidFill>
          </a:endParaRPr>
        </a:p>
      </dsp:txBody>
      <dsp:txXfrm rot="5400000">
        <a:off x="-162452" y="164737"/>
        <a:ext cx="1083018" cy="758112"/>
      </dsp:txXfrm>
    </dsp:sp>
    <dsp:sp modelId="{943663DB-B0C9-4B85-B72C-7A7D68F18B43}">
      <dsp:nvSpPr>
        <dsp:cNvPr id="0" name=""/>
        <dsp:cNvSpPr/>
      </dsp:nvSpPr>
      <dsp:spPr>
        <a:xfrm rot="5400000">
          <a:off x="5583496" y="-4823099"/>
          <a:ext cx="703961" cy="103547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solidFill>
                <a:srgbClr val="002060"/>
              </a:solidFill>
            </a:rPr>
            <a:t>Только в случае, если не имеется способа описания лекарственного средства с использованием необходимых (МНН, лек. форма, дозировка) и допустимых показателей</a:t>
          </a:r>
          <a:endParaRPr lang="ru-RU" sz="1700" kern="1200" dirty="0">
            <a:solidFill>
              <a:srgbClr val="002060"/>
            </a:solidFill>
          </a:endParaRPr>
        </a:p>
      </dsp:txBody>
      <dsp:txXfrm rot="5400000">
        <a:off x="5583496" y="-4823099"/>
        <a:ext cx="703961" cy="10354730"/>
      </dsp:txXfrm>
    </dsp:sp>
    <dsp:sp modelId="{81BE5C81-334B-4A88-B831-60954C0730DA}">
      <dsp:nvSpPr>
        <dsp:cNvPr id="0" name=""/>
        <dsp:cNvSpPr/>
      </dsp:nvSpPr>
      <dsp:spPr>
        <a:xfrm rot="5400000">
          <a:off x="-162452" y="1130575"/>
          <a:ext cx="1083018" cy="758112"/>
        </a:xfrm>
        <a:prstGeom prst="chevron">
          <a:avLst/>
        </a:prstGeom>
        <a:solidFill>
          <a:srgbClr val="FFC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rgbClr val="002060"/>
              </a:solidFill>
            </a:rPr>
            <a:t>2</a:t>
          </a:r>
          <a:endParaRPr lang="ru-RU" sz="2200" kern="1200" dirty="0">
            <a:solidFill>
              <a:srgbClr val="002060"/>
            </a:solidFill>
          </a:endParaRPr>
        </a:p>
      </dsp:txBody>
      <dsp:txXfrm rot="5400000">
        <a:off x="-162452" y="1130575"/>
        <a:ext cx="1083018" cy="758112"/>
      </dsp:txXfrm>
    </dsp:sp>
    <dsp:sp modelId="{A384B467-EE83-406F-BDE6-25737085B2A8}">
      <dsp:nvSpPr>
        <dsp:cNvPr id="0" name=""/>
        <dsp:cNvSpPr/>
      </dsp:nvSpPr>
      <dsp:spPr>
        <a:xfrm rot="5400000">
          <a:off x="5583496" y="-3857261"/>
          <a:ext cx="703961" cy="103547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solidFill>
                <a:srgbClr val="002060"/>
              </a:solidFill>
            </a:rPr>
            <a:t>Объективная причина, связанная со спецификой оказания услуг (условия контракта, применяемая схема лечения, специфический круг пациентов и т.п.)</a:t>
          </a:r>
          <a:endParaRPr lang="ru-RU" sz="1700" kern="1200" dirty="0">
            <a:solidFill>
              <a:srgbClr val="002060"/>
            </a:solidFill>
          </a:endParaRPr>
        </a:p>
      </dsp:txBody>
      <dsp:txXfrm rot="5400000">
        <a:off x="5583496" y="-3857261"/>
        <a:ext cx="703961" cy="10354730"/>
      </dsp:txXfrm>
    </dsp:sp>
    <dsp:sp modelId="{CFEA68AA-7E66-409C-BBB9-E09155A8E70E}">
      <dsp:nvSpPr>
        <dsp:cNvPr id="0" name=""/>
        <dsp:cNvSpPr/>
      </dsp:nvSpPr>
      <dsp:spPr>
        <a:xfrm rot="5400000">
          <a:off x="-162452" y="2096413"/>
          <a:ext cx="1083018" cy="758112"/>
        </a:xfrm>
        <a:prstGeom prst="chevron">
          <a:avLst/>
        </a:prstGeom>
        <a:solidFill>
          <a:srgbClr val="FFC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rgbClr val="002060"/>
              </a:solidFill>
            </a:rPr>
            <a:t>3</a:t>
          </a:r>
          <a:endParaRPr lang="ru-RU" sz="2200" kern="1200" dirty="0">
            <a:solidFill>
              <a:srgbClr val="002060"/>
            </a:solidFill>
          </a:endParaRPr>
        </a:p>
      </dsp:txBody>
      <dsp:txXfrm rot="5400000">
        <a:off x="-162452" y="2096413"/>
        <a:ext cx="1083018" cy="758112"/>
      </dsp:txXfrm>
    </dsp:sp>
    <dsp:sp modelId="{78A8F8F7-EEC0-49B3-863F-49E29F80EDDC}">
      <dsp:nvSpPr>
        <dsp:cNvPr id="0" name=""/>
        <dsp:cNvSpPr/>
      </dsp:nvSpPr>
      <dsp:spPr>
        <a:xfrm rot="5400000">
          <a:off x="5583496" y="-2891423"/>
          <a:ext cx="703961" cy="103547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solidFill>
                <a:srgbClr val="002060"/>
              </a:solidFill>
            </a:rPr>
            <a:t>Субъективные факторы должны быть исключены (предпочтения медицинского персонала по удобству использования, по используемым медицинским изделиям, по условиям хранения и т.п.)</a:t>
          </a:r>
          <a:endParaRPr lang="ru-RU" sz="1700" kern="1200" dirty="0">
            <a:solidFill>
              <a:srgbClr val="002060"/>
            </a:solidFill>
          </a:endParaRPr>
        </a:p>
      </dsp:txBody>
      <dsp:txXfrm rot="5400000">
        <a:off x="5583496" y="-2891423"/>
        <a:ext cx="703961" cy="10354730"/>
      </dsp:txXfrm>
    </dsp:sp>
    <dsp:sp modelId="{36664FD9-7C84-4AB2-BBE4-220DB78EF435}">
      <dsp:nvSpPr>
        <dsp:cNvPr id="0" name=""/>
        <dsp:cNvSpPr/>
      </dsp:nvSpPr>
      <dsp:spPr>
        <a:xfrm rot="5400000">
          <a:off x="-162452" y="3062251"/>
          <a:ext cx="1083018" cy="758112"/>
        </a:xfrm>
        <a:prstGeom prst="chevron">
          <a:avLst/>
        </a:prstGeom>
        <a:solidFill>
          <a:srgbClr val="FFC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rgbClr val="002060"/>
              </a:solidFill>
            </a:rPr>
            <a:t>4</a:t>
          </a:r>
          <a:endParaRPr lang="ru-RU" sz="2200" kern="1200" dirty="0">
            <a:solidFill>
              <a:srgbClr val="002060"/>
            </a:solidFill>
          </a:endParaRPr>
        </a:p>
      </dsp:txBody>
      <dsp:txXfrm rot="5400000">
        <a:off x="-162452" y="3062251"/>
        <a:ext cx="1083018" cy="758112"/>
      </dsp:txXfrm>
    </dsp:sp>
    <dsp:sp modelId="{06D603B4-725A-46D8-A690-1B04966621A5}">
      <dsp:nvSpPr>
        <dsp:cNvPr id="0" name=""/>
        <dsp:cNvSpPr/>
      </dsp:nvSpPr>
      <dsp:spPr>
        <a:xfrm rot="5400000">
          <a:off x="5583496" y="-1925585"/>
          <a:ext cx="703961" cy="103547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solidFill>
                <a:srgbClr val="002060"/>
              </a:solidFill>
            </a:rPr>
            <a:t>Экспертиза (в том числе проведенная по закупкам прошлых периодов) или заключения компетентных государственных органов</a:t>
          </a:r>
          <a:endParaRPr lang="ru-RU" sz="1700" kern="1200" dirty="0">
            <a:solidFill>
              <a:srgbClr val="002060"/>
            </a:solidFill>
          </a:endParaRPr>
        </a:p>
      </dsp:txBody>
      <dsp:txXfrm rot="5400000">
        <a:off x="5583496" y="-1925585"/>
        <a:ext cx="703961" cy="10354730"/>
      </dsp:txXfrm>
    </dsp:sp>
    <dsp:sp modelId="{A9E1446A-A767-43FF-B512-B07655035302}">
      <dsp:nvSpPr>
        <dsp:cNvPr id="0" name=""/>
        <dsp:cNvSpPr/>
      </dsp:nvSpPr>
      <dsp:spPr>
        <a:xfrm rot="5400000">
          <a:off x="-162452" y="4028089"/>
          <a:ext cx="1083018" cy="758112"/>
        </a:xfrm>
        <a:prstGeom prst="chevron">
          <a:avLst/>
        </a:prstGeom>
        <a:solidFill>
          <a:srgbClr val="FFC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rgbClr val="002060"/>
              </a:solidFill>
            </a:rPr>
            <a:t>5</a:t>
          </a:r>
          <a:endParaRPr lang="ru-RU" sz="2200" kern="1200" dirty="0">
            <a:solidFill>
              <a:srgbClr val="002060"/>
            </a:solidFill>
          </a:endParaRPr>
        </a:p>
      </dsp:txBody>
      <dsp:txXfrm rot="5400000">
        <a:off x="-162452" y="4028089"/>
        <a:ext cx="1083018" cy="758112"/>
      </dsp:txXfrm>
    </dsp:sp>
    <dsp:sp modelId="{09B9CB75-8779-428D-BBD4-D0CD255BC5AA}">
      <dsp:nvSpPr>
        <dsp:cNvPr id="0" name=""/>
        <dsp:cNvSpPr/>
      </dsp:nvSpPr>
      <dsp:spPr>
        <a:xfrm rot="5400000">
          <a:off x="5583496" y="-959747"/>
          <a:ext cx="703961" cy="103547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solidFill>
                <a:srgbClr val="002060"/>
              </a:solidFill>
            </a:rPr>
            <a:t>Необходимость описания таких характеристик с использованием показателей в соответствии со ст. 33 (максимальные, минимальные, неизменяемые)</a:t>
          </a:r>
          <a:endParaRPr lang="ru-RU" sz="1700" kern="1200" dirty="0">
            <a:solidFill>
              <a:srgbClr val="002060"/>
            </a:solidFill>
          </a:endParaRPr>
        </a:p>
      </dsp:txBody>
      <dsp:txXfrm rot="5400000">
        <a:off x="5583496" y="-959747"/>
        <a:ext cx="703961" cy="1035473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AA8B4D-B390-491F-A1DA-1BCB9E9393B1}">
      <dsp:nvSpPr>
        <dsp:cNvPr id="0" name=""/>
        <dsp:cNvSpPr/>
      </dsp:nvSpPr>
      <dsp:spPr>
        <a:xfrm>
          <a:off x="0" y="71346"/>
          <a:ext cx="11318790" cy="466747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А) Изменение понятия «сбор отходов»</a:t>
          </a:r>
          <a:endParaRPr lang="ru-RU" sz="1600" kern="1200" dirty="0"/>
        </a:p>
      </dsp:txBody>
      <dsp:txXfrm>
        <a:off x="0" y="71346"/>
        <a:ext cx="11318790" cy="466747"/>
      </dsp:txXfrm>
    </dsp:sp>
    <dsp:sp modelId="{2F311E19-F7AF-42EB-BFE2-BCA0684B74B5}">
      <dsp:nvSpPr>
        <dsp:cNvPr id="0" name=""/>
        <dsp:cNvSpPr/>
      </dsp:nvSpPr>
      <dsp:spPr>
        <a:xfrm>
          <a:off x="0" y="606398"/>
          <a:ext cx="11318790" cy="1742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9372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Изменения в ФЗ № 89-ФЗ «Об отходах…», сбор - прием отходов в целях их дальнейших обработки, утилизации, обезвреживания, размещения лицом, осуществляющим их обработку, утилизацию, обезвреживание, размещение;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Указанное понятие не включает работы (услуги), связанные с уборкой территории, сбором случайного мусора и т.п.;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При закупке таких работ, услуг не может быть установлено требование о наличии лицензии по сбору отходов  </a:t>
          </a:r>
          <a:r>
            <a:rPr lang="en-US" sz="1600" kern="1200" dirty="0" smtClean="0"/>
            <a:t>I-IV </a:t>
          </a:r>
          <a:r>
            <a:rPr lang="ru-RU" sz="1600" kern="1200" dirty="0" smtClean="0"/>
            <a:t>классов опасности.</a:t>
          </a:r>
          <a:endParaRPr lang="ru-RU" sz="1600" kern="1200" dirty="0"/>
        </a:p>
      </dsp:txBody>
      <dsp:txXfrm>
        <a:off x="0" y="606398"/>
        <a:ext cx="11318790" cy="1742730"/>
      </dsp:txXfrm>
    </dsp:sp>
    <dsp:sp modelId="{9A602256-16BC-42FF-8324-0ACA749C5512}">
      <dsp:nvSpPr>
        <dsp:cNvPr id="0" name=""/>
        <dsp:cNvSpPr/>
      </dsp:nvSpPr>
      <dsp:spPr>
        <a:xfrm>
          <a:off x="0" y="2213245"/>
          <a:ext cx="11318790" cy="536538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Б) Экологические требования к противогололедным реагентам</a:t>
          </a:r>
          <a:endParaRPr lang="ru-RU" sz="1600" kern="1200" dirty="0"/>
        </a:p>
      </dsp:txBody>
      <dsp:txXfrm>
        <a:off x="0" y="2213245"/>
        <a:ext cx="11318790" cy="536538"/>
      </dsp:txXfrm>
    </dsp:sp>
    <dsp:sp modelId="{8B23DBA6-681A-4A41-96F2-7560396A9F55}">
      <dsp:nvSpPr>
        <dsp:cNvPr id="0" name=""/>
        <dsp:cNvSpPr/>
      </dsp:nvSpPr>
      <dsp:spPr>
        <a:xfrm>
          <a:off x="0" y="2864674"/>
          <a:ext cx="11318790" cy="739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9372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Нормы ФЗ № 7-ФЗ «Об охране окружающей среды» и ФЗ № 174-ФЗ «Об экологической экспертизе», презумпция экологической опасности химических веществ, поступающих в природную среду, в том числе противогололедных реагентов (ПГР) необходимость проведения ГЭЭ федерального уровня ПГР;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Разъяснение ФАС России </a:t>
          </a:r>
          <a:r>
            <a:rPr lang="ru-RU" sz="1600" b="1" i="0" kern="1200" dirty="0" smtClean="0"/>
            <a:t>от 23 июля 2018 г. N АК/57142/18:</a:t>
          </a:r>
          <a:endParaRPr lang="ru-RU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При закупке, если предметом является поставка ПГР – требование в документации о наличии заключения ГЭЭ федерального уровня на ПГР и о представлении копии подтверждающего документа в заявке;</a:t>
          </a:r>
          <a:endParaRPr lang="ru-RU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При закупке, если предметом является выполнение работ (оказание услуг) с использованием ПГР </a:t>
          </a:r>
          <a:r>
            <a:rPr lang="ru-RU" sz="1600" kern="1200" dirty="0" smtClean="0"/>
            <a:t>– требование в проекте контракта об использовании ПГР, имеющего положительное заключение ГЭЭ, и о представлении заключения до начала работ (услуг).</a:t>
          </a:r>
          <a:endParaRPr lang="ru-RU" sz="1600" kern="1200" dirty="0"/>
        </a:p>
      </dsp:txBody>
      <dsp:txXfrm>
        <a:off x="0" y="2864674"/>
        <a:ext cx="11318790" cy="7393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0712A-59CD-4AC7-A866-1BF8992AF10F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99976F-3D5D-4B38-B1C3-418F40E0B5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76409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705100" y="922338"/>
            <a:ext cx="4429125" cy="24923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03D825-286A-43BA-8325-B9AC7C7849FF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3339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8010-E19D-4672-988A-B96A7D89B28E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4C6C-44C8-46DA-AECC-930BEB3849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48157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8010-E19D-4672-988A-B96A7D89B28E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4C6C-44C8-46DA-AECC-930BEB3849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17998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8010-E19D-4672-988A-B96A7D89B28E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4C6C-44C8-46DA-AECC-930BEB3849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87911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38842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43468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41090-CCA2-5F4C-8E78-54F06E17A59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519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77CC1-1BDB-4E47-A4B2-7E58201B21B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7713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7ED83-6620-134D-9FD0-9D9FFE82BF0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3287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DEEAF-5AC4-F64A-9A02-1B1FD2B9569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06349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6B6A3-DB5F-B746-9AB3-67ED5D6DA54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57697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B3DB5-7D60-4D47-BF14-D702D0F61B8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894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8010-E19D-4672-988A-B96A7D89B28E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4C6C-44C8-46DA-AECC-930BEB3849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175606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5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ABE48-D34A-744C-92A9-154CC290B90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60644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8DC83-63DF-CC44-8525-FDB05613121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89695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1AB2E-4307-8F47-9D0B-89031855F90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42513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F8F40-2E5A-4548-B740-C9ED869040F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04531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6A716-4E2F-664A-8DE4-57C86E8708B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14430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2A09F-2E6E-6A44-AFDB-46A0304DF6D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35624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3"/>
            <a:ext cx="109728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B6886-E24C-CA45-9615-C454E8D487C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7461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8010-E19D-4672-988A-B96A7D89B28E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4C6C-44C8-46DA-AECC-930BEB3849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0286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8010-E19D-4672-988A-B96A7D89B28E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4C6C-44C8-46DA-AECC-930BEB3849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63894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8010-E19D-4672-988A-B96A7D89B28E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4C6C-44C8-46DA-AECC-930BEB3849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76967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8010-E19D-4672-988A-B96A7D89B28E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4C6C-44C8-46DA-AECC-930BEB3849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04837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8010-E19D-4672-988A-B96A7D89B28E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4C6C-44C8-46DA-AECC-930BEB3849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0697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8010-E19D-4672-988A-B96A7D89B28E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4C6C-44C8-46DA-AECC-930BEB3849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45231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8010-E19D-4672-988A-B96A7D89B28E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4C6C-44C8-46DA-AECC-930BEB3849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75749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D8010-E19D-4672-988A-B96A7D89B28E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E4C6C-44C8-46DA-AECC-930BEB3849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692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12192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96413" y="6580188"/>
            <a:ext cx="284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26BBF5-3E53-514F-BAAA-29F393B16B43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2012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pitchFamily="34" charset="-128"/>
          <a:cs typeface="MS PGothic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pitchFamily="34" charset="-128"/>
          <a:cs typeface="MS PGothic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079"/>
          <p:cNvSpPr>
            <a:spLocks noChangeArrowheads="1"/>
          </p:cNvSpPr>
          <p:nvPr/>
        </p:nvSpPr>
        <p:spPr bwMode="auto">
          <a:xfrm>
            <a:off x="980302" y="3606496"/>
            <a:ext cx="10476766" cy="240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ru-RU" altLang="ru-RU" sz="2000" b="1" i="1" dirty="0" smtClean="0">
              <a:solidFill>
                <a:srgbClr val="333399"/>
              </a:solidFill>
              <a:latin typeface="Arial" pitchFamily="34" charset="0"/>
            </a:endParaRPr>
          </a:p>
          <a:p>
            <a:pPr algn="r"/>
            <a:r>
              <a:rPr lang="ru-RU" altLang="ru-RU" sz="2000" b="1" i="1" dirty="0" smtClean="0">
                <a:solidFill>
                  <a:srgbClr val="333399"/>
                </a:solidFill>
                <a:latin typeface="Arial" pitchFamily="34" charset="0"/>
              </a:rPr>
              <a:t>Публичное обсуждение проблемных вопросов и основных нарушений, выявляемых в ходе правоприменительной практики Новосибирского УФАС России в сфере контроля законодательства о закупках</a:t>
            </a:r>
          </a:p>
          <a:p>
            <a:pPr algn="r"/>
            <a:endParaRPr lang="ru-RU" altLang="ru-RU" dirty="0" smtClean="0">
              <a:solidFill>
                <a:srgbClr val="333399"/>
              </a:solidFill>
              <a:latin typeface="Arial" pitchFamily="34" charset="0"/>
            </a:endParaRPr>
          </a:p>
          <a:p>
            <a:pPr algn="r"/>
            <a:endParaRPr lang="ru-RU" altLang="ru-RU" sz="1600" dirty="0" smtClean="0">
              <a:solidFill>
                <a:srgbClr val="333399"/>
              </a:solidFill>
              <a:latin typeface="Arial" pitchFamily="34" charset="0"/>
            </a:endParaRPr>
          </a:p>
          <a:p>
            <a:pPr algn="r"/>
            <a:r>
              <a:rPr lang="ru-RU" altLang="ru-RU" sz="1600" dirty="0" smtClean="0">
                <a:solidFill>
                  <a:srgbClr val="333399"/>
                </a:solidFill>
                <a:latin typeface="Arial" pitchFamily="34" charset="0"/>
              </a:rPr>
              <a:t>Заместитель руководителя - начальник отдела контроля закупок</a:t>
            </a:r>
          </a:p>
          <a:p>
            <a:pPr algn="r"/>
            <a:r>
              <a:rPr lang="ru-RU" altLang="ru-RU" sz="1600" dirty="0" smtClean="0">
                <a:solidFill>
                  <a:srgbClr val="333399"/>
                </a:solidFill>
                <a:latin typeface="Arial" pitchFamily="34" charset="0"/>
              </a:rPr>
              <a:t>Новосибирского УФАС России</a:t>
            </a:r>
          </a:p>
          <a:p>
            <a:pPr algn="r"/>
            <a:r>
              <a:rPr lang="ru-RU" altLang="ru-RU" sz="1600" dirty="0" smtClean="0">
                <a:solidFill>
                  <a:srgbClr val="333399"/>
                </a:solidFill>
                <a:latin typeface="Arial" pitchFamily="34" charset="0"/>
              </a:rPr>
              <a:t>А.Г. Швалов</a:t>
            </a:r>
            <a:endParaRPr lang="ru-RU" altLang="ru-RU" sz="1600" dirty="0">
              <a:solidFill>
                <a:srgbClr val="333399"/>
              </a:solidFill>
              <a:latin typeface="Arial" pitchFamily="34" charset="0"/>
            </a:endParaRPr>
          </a:p>
          <a:p>
            <a:pPr algn="r"/>
            <a:r>
              <a:rPr lang="ru-RU" altLang="ru-RU" sz="1600" dirty="0" smtClean="0">
                <a:solidFill>
                  <a:srgbClr val="333399"/>
                </a:solidFill>
                <a:latin typeface="Arial" pitchFamily="34" charset="0"/>
              </a:rPr>
              <a:t>Новосибирск, 2018</a:t>
            </a:r>
            <a:endParaRPr lang="ru-RU" altLang="ru-RU" sz="1600" dirty="0">
              <a:solidFill>
                <a:srgbClr val="333399"/>
              </a:solidFill>
            </a:endParaRPr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2825665" y="2326890"/>
            <a:ext cx="7883525" cy="1338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400" b="1" dirty="0">
                <a:solidFill>
                  <a:srgbClr val="008080"/>
                </a:solidFill>
                <a:latin typeface="Arial" pitchFamily="34" charset="0"/>
              </a:rPr>
              <a:t>ФЕДЕРАЛЬНАЯ АНТИМОНОПОЛЬНАЯ </a:t>
            </a:r>
            <a:r>
              <a:rPr lang="ru-RU" altLang="ru-RU" sz="2400" b="1" dirty="0" smtClean="0">
                <a:solidFill>
                  <a:srgbClr val="008080"/>
                </a:solidFill>
                <a:latin typeface="Arial" pitchFamily="34" charset="0"/>
              </a:rPr>
              <a:t>СЛУЖБА</a:t>
            </a:r>
          </a:p>
          <a:p>
            <a:pPr algn="ctr"/>
            <a:r>
              <a:rPr lang="ru-RU" altLang="ru-RU" sz="2400" b="1" dirty="0" smtClean="0">
                <a:solidFill>
                  <a:srgbClr val="008080"/>
                </a:solidFill>
                <a:latin typeface="Arial" pitchFamily="34" charset="0"/>
              </a:rPr>
              <a:t>Управление по Новосибирской области</a:t>
            </a:r>
          </a:p>
          <a:p>
            <a:pPr algn="ctr"/>
            <a:r>
              <a:rPr lang="ru-RU" altLang="ru-RU" sz="2400" b="1" dirty="0" smtClean="0">
                <a:solidFill>
                  <a:srgbClr val="008080"/>
                </a:solidFill>
                <a:latin typeface="Arial" pitchFamily="34" charset="0"/>
              </a:rPr>
              <a:t>(Новосибирское УФАС России)</a:t>
            </a:r>
            <a:endParaRPr lang="en-US" altLang="ru-RU" sz="2400" b="1" dirty="0">
              <a:solidFill>
                <a:srgbClr val="00808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478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374" y="1007807"/>
            <a:ext cx="11730680" cy="491480"/>
          </a:xfrm>
        </p:spPr>
        <p:txBody>
          <a:bodyPr/>
          <a:lstStyle/>
          <a:p>
            <a:r>
              <a:rPr lang="ru-RU" sz="1800" dirty="0" smtClean="0"/>
              <a:t>Обоснование использования в описании объекта закупки отдельных характеристик лекарственных средств</a:t>
            </a:r>
            <a:endParaRPr lang="ru-RU" sz="1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E6B6A3-DB5F-B746-9AB3-67ED5D6DA546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ru-RU">
              <a:solidFill>
                <a:srgbClr val="FFFFFF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667265" y="1540476"/>
          <a:ext cx="11112843" cy="4950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941" y="1016044"/>
            <a:ext cx="11516497" cy="565621"/>
          </a:xfrm>
        </p:spPr>
        <p:txBody>
          <a:bodyPr/>
          <a:lstStyle/>
          <a:p>
            <a:pPr algn="just"/>
            <a:r>
              <a:rPr lang="ru-RU" sz="1800" dirty="0" smtClean="0"/>
              <a:t>4. Отдельные </a:t>
            </a:r>
            <a:r>
              <a:rPr lang="ru-RU" sz="1800" dirty="0" smtClean="0"/>
              <a:t>особенности проведения закупок услуг по содержанию (уборке) территории (улиц, парков, скверов и т.д.)</a:t>
            </a:r>
            <a:endParaRPr lang="ru-RU" sz="1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E6B6A3-DB5F-B746-9AB3-67ED5D6DA546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ru-RU">
              <a:solidFill>
                <a:srgbClr val="FFFFFF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436605" y="1606379"/>
          <a:ext cx="11318790" cy="4934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757" y="996778"/>
            <a:ext cx="11903676" cy="477795"/>
          </a:xfrm>
        </p:spPr>
        <p:txBody>
          <a:bodyPr/>
          <a:lstStyle/>
          <a:p>
            <a:pPr algn="just"/>
            <a:r>
              <a:rPr lang="ru-RU" sz="1800" dirty="0" smtClean="0"/>
              <a:t>5. Порядок </a:t>
            </a:r>
            <a:r>
              <a:rPr lang="ru-RU" sz="1800" dirty="0" smtClean="0"/>
              <a:t>применения отдельных положений Закона о контрактной </a:t>
            </a:r>
            <a:r>
              <a:rPr lang="ru-RU" sz="1800" dirty="0" smtClean="0"/>
              <a:t>системе, </a:t>
            </a:r>
            <a:r>
              <a:rPr lang="ru-RU" sz="1800" dirty="0" smtClean="0"/>
              <a:t>разъяснения Минфина </a:t>
            </a:r>
            <a:r>
              <a:rPr lang="ru-RU" sz="1800" dirty="0" smtClean="0"/>
              <a:t>России</a:t>
            </a:r>
            <a:endParaRPr lang="ru-RU" sz="1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E6B6A3-DB5F-B746-9AB3-67ED5D6DA546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ru-RU">
              <a:solidFill>
                <a:srgbClr val="FFFFFF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486032" y="1458098"/>
          <a:ext cx="11359978" cy="49756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882775" y="1320800"/>
            <a:ext cx="8555038" cy="347788"/>
          </a:xfrm>
          <a:prstGeom prst="rect">
            <a:avLst/>
          </a:prstGeom>
        </p:spPr>
        <p:txBody>
          <a:bodyPr lIns="82296" tIns="41148" rIns="82296" bIns="41148">
            <a:spAutoFit/>
          </a:bodyPr>
          <a:lstStyle/>
          <a:p>
            <a:pPr algn="ctr" eaLnBrk="1" hangingPunct="1">
              <a:lnSpc>
                <a:spcPct val="40000"/>
              </a:lnSpc>
              <a:spcBef>
                <a:spcPct val="50000"/>
              </a:spcBef>
              <a:defRPr/>
            </a:pPr>
            <a:r>
              <a:rPr lang="en-US" altLang="ru-RU" sz="4300" b="1" dirty="0">
                <a:solidFill>
                  <a:srgbClr val="006876"/>
                </a:solidFill>
                <a:latin typeface="+mj-lt"/>
                <a:cs typeface="Arial" panose="020B0604020202020204" pitchFamily="34" charset="0"/>
              </a:rPr>
              <a:t>C</a:t>
            </a:r>
            <a:r>
              <a:rPr lang="ru-RU" altLang="ru-RU" sz="4000" b="1" dirty="0">
                <a:solidFill>
                  <a:srgbClr val="006876"/>
                </a:solidFill>
                <a:latin typeface="+mj-lt"/>
                <a:cs typeface="Arial" panose="020B0604020202020204" pitchFamily="34" charset="0"/>
              </a:rPr>
              <a:t>пасибо</a:t>
            </a:r>
            <a:r>
              <a:rPr lang="ru-RU" altLang="ru-RU" sz="4300" b="1" dirty="0">
                <a:solidFill>
                  <a:srgbClr val="006876"/>
                </a:solidFill>
                <a:latin typeface="+mj-lt"/>
                <a:cs typeface="Arial" panose="020B0604020202020204" pitchFamily="34" charset="0"/>
              </a:rPr>
              <a:t> за внимание</a:t>
            </a:r>
            <a:r>
              <a:rPr lang="ru-RU" altLang="ru-RU" sz="4300" b="1" dirty="0">
                <a:solidFill>
                  <a:srgbClr val="006876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25603" name="TextBox 8"/>
          <p:cNvSpPr txBox="1">
            <a:spLocks noChangeArrowheads="1"/>
          </p:cNvSpPr>
          <p:nvPr/>
        </p:nvSpPr>
        <p:spPr bwMode="auto">
          <a:xfrm>
            <a:off x="3057833" y="2046818"/>
            <a:ext cx="3038169" cy="72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296" tIns="41148" rIns="82296" bIns="41148">
            <a:spAutoFit/>
          </a:bodyPr>
          <a:lstStyle>
            <a:lvl1pPr>
              <a:defRPr sz="32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2pPr>
            <a:lvl3pPr>
              <a:defRPr sz="24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3pPr>
            <a:lvl4pPr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5pPr>
            <a:lvl6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6pPr>
            <a:lvl7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7pPr>
            <a:lvl8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8pPr>
            <a:lvl9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 dirty="0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www.fas.gov.ru</a:t>
            </a:r>
          </a:p>
          <a:p>
            <a:pPr eaLnBrk="1" hangingPunct="1"/>
            <a:r>
              <a:rPr lang="en-US" sz="1400" dirty="0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en.fas.gov.ru</a:t>
            </a:r>
          </a:p>
          <a:p>
            <a:pPr eaLnBrk="1" hangingPunct="1"/>
            <a:r>
              <a:rPr lang="en-US" sz="1400" dirty="0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anticartel.ru</a:t>
            </a:r>
          </a:p>
        </p:txBody>
      </p:sp>
      <p:sp>
        <p:nvSpPr>
          <p:cNvPr id="25604" name="TextBox 9"/>
          <p:cNvSpPr txBox="1">
            <a:spLocks noChangeArrowheads="1"/>
          </p:cNvSpPr>
          <p:nvPr/>
        </p:nvSpPr>
        <p:spPr bwMode="auto">
          <a:xfrm>
            <a:off x="2867820" y="3391867"/>
            <a:ext cx="1955800" cy="29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>
            <a:spAutoFit/>
          </a:bodyPr>
          <a:lstStyle>
            <a:lvl1pPr>
              <a:defRPr sz="32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2pPr>
            <a:lvl3pPr>
              <a:defRPr sz="24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3pPr>
            <a:lvl4pPr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5pPr>
            <a:lvl6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6pPr>
            <a:lvl7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7pPr>
            <a:lvl8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8pPr>
            <a:lvl9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ru-RU" sz="1400" dirty="0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     </a:t>
            </a:r>
            <a:r>
              <a:rPr lang="en-US" sz="1400" dirty="0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@</a:t>
            </a:r>
            <a:r>
              <a:rPr lang="en-US" sz="1400" dirty="0" err="1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rus.fas</a:t>
            </a:r>
            <a:endParaRPr lang="en-US" sz="1400" dirty="0">
              <a:solidFill>
                <a:srgbClr val="006876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25605" name="TextBox 10"/>
          <p:cNvSpPr txBox="1">
            <a:spLocks noChangeArrowheads="1"/>
          </p:cNvSpPr>
          <p:nvPr/>
        </p:nvSpPr>
        <p:spPr bwMode="auto">
          <a:xfrm>
            <a:off x="2867820" y="5699794"/>
            <a:ext cx="2386012" cy="54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>
            <a:spAutoFit/>
          </a:bodyPr>
          <a:lstStyle>
            <a:lvl1pPr>
              <a:defRPr sz="32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2pPr>
            <a:lvl3pPr>
              <a:defRPr sz="24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3pPr>
            <a:lvl4pPr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5pPr>
            <a:lvl6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6pPr>
            <a:lvl7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7pPr>
            <a:lvl8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8pPr>
            <a:lvl9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ru-RU" sz="1400" dirty="0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 </a:t>
            </a:r>
            <a:r>
              <a:rPr lang="en-US" sz="1400" dirty="0" err="1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rus_fas</a:t>
            </a:r>
            <a:endParaRPr lang="en-US" sz="1400" dirty="0">
              <a:solidFill>
                <a:srgbClr val="006876"/>
              </a:solidFill>
              <a:latin typeface="Trebuchet MS" pitchFamily="34" charset="0"/>
              <a:cs typeface="Arial" charset="0"/>
            </a:endParaRPr>
          </a:p>
          <a:p>
            <a:pPr eaLnBrk="1" hangingPunct="1"/>
            <a:r>
              <a:rPr lang="ru-RU" sz="1400" dirty="0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 </a:t>
            </a:r>
            <a:r>
              <a:rPr lang="en-US" sz="1400" dirty="0" err="1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fas_rf</a:t>
            </a:r>
            <a:r>
              <a:rPr lang="en-US" sz="1400" dirty="0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 </a:t>
            </a:r>
            <a:r>
              <a:rPr lang="en-US" sz="1600" dirty="0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(</a:t>
            </a:r>
            <a:r>
              <a:rPr lang="en-US" sz="1600" dirty="0" err="1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english</a:t>
            </a:r>
            <a:r>
              <a:rPr lang="en-US" sz="1600" dirty="0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)</a:t>
            </a:r>
          </a:p>
        </p:txBody>
      </p:sp>
      <p:sp>
        <p:nvSpPr>
          <p:cNvPr id="25606" name="Прямоугольник 17"/>
          <p:cNvSpPr>
            <a:spLocks noChangeArrowheads="1"/>
          </p:cNvSpPr>
          <p:nvPr/>
        </p:nvSpPr>
        <p:spPr bwMode="auto">
          <a:xfrm>
            <a:off x="3057832" y="4599519"/>
            <a:ext cx="1002994" cy="29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296" tIns="41148" rIns="82296" bIns="41148">
            <a:spAutoFit/>
          </a:bodyPr>
          <a:lstStyle/>
          <a:p>
            <a:pPr eaLnBrk="1" hangingPunct="1"/>
            <a:r>
              <a:rPr lang="en-US" sz="1400" dirty="0" err="1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fas_rus</a:t>
            </a:r>
            <a:endParaRPr lang="ru-RU" sz="1400" dirty="0">
              <a:solidFill>
                <a:srgbClr val="006876"/>
              </a:solidFill>
              <a:latin typeface="Trebuchet MS" pitchFamily="34" charset="0"/>
              <a:cs typeface="Arial" charset="0"/>
            </a:endParaRPr>
          </a:p>
        </p:txBody>
      </p:sp>
      <p:pic>
        <p:nvPicPr>
          <p:cNvPr id="25607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776" y="4544486"/>
            <a:ext cx="1273379" cy="783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8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249" y="5636686"/>
            <a:ext cx="704850" cy="704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9" name="TextBox 9"/>
          <p:cNvSpPr txBox="1">
            <a:spLocks noChangeArrowheads="1"/>
          </p:cNvSpPr>
          <p:nvPr/>
        </p:nvSpPr>
        <p:spPr bwMode="auto">
          <a:xfrm>
            <a:off x="7318273" y="4623120"/>
            <a:ext cx="1624013" cy="29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>
            <a:spAutoFit/>
          </a:bodyPr>
          <a:lstStyle>
            <a:lvl1pPr>
              <a:defRPr sz="32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2pPr>
            <a:lvl3pPr>
              <a:defRPr sz="24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3pPr>
            <a:lvl4pPr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5pPr>
            <a:lvl6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6pPr>
            <a:lvl7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7pPr>
            <a:lvl8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8pPr>
            <a:lvl9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 dirty="0" err="1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fas_time</a:t>
            </a:r>
            <a:endParaRPr lang="en-US" sz="1400" dirty="0">
              <a:solidFill>
                <a:srgbClr val="006876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25610" name="Прямоугольник 21"/>
          <p:cNvSpPr>
            <a:spLocks noChangeArrowheads="1"/>
          </p:cNvSpPr>
          <p:nvPr/>
        </p:nvSpPr>
        <p:spPr bwMode="auto">
          <a:xfrm>
            <a:off x="7216561" y="2231484"/>
            <a:ext cx="1554593" cy="36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296" tIns="41148" rIns="82296" bIns="41148">
            <a:spAutoFit/>
          </a:bodyPr>
          <a:lstStyle/>
          <a:p>
            <a:pPr eaLnBrk="1" hangingPunct="1"/>
            <a:r>
              <a:rPr lang="en-US" dirty="0" err="1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FASvideoTube</a:t>
            </a:r>
            <a:endParaRPr lang="ru-RU" dirty="0">
              <a:solidFill>
                <a:srgbClr val="006876"/>
              </a:solidFill>
              <a:latin typeface="Trebuchet MS" pitchFamily="34" charset="0"/>
              <a:cs typeface="Arial" charset="0"/>
            </a:endParaRPr>
          </a:p>
        </p:txBody>
      </p:sp>
      <p:pic>
        <p:nvPicPr>
          <p:cNvPr id="25611" name="Рисунок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068" y="4570297"/>
            <a:ext cx="701675" cy="702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2" name="TextBox 10"/>
          <p:cNvSpPr txBox="1">
            <a:spLocks noChangeArrowheads="1"/>
          </p:cNvSpPr>
          <p:nvPr/>
        </p:nvSpPr>
        <p:spPr bwMode="auto">
          <a:xfrm>
            <a:off x="7351149" y="3415196"/>
            <a:ext cx="1747838" cy="29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>
            <a:spAutoFit/>
          </a:bodyPr>
          <a:lstStyle>
            <a:lvl1pPr>
              <a:defRPr sz="32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2pPr>
            <a:lvl3pPr>
              <a:defRPr sz="24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3pPr>
            <a:lvl4pPr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5pPr>
            <a:lvl6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6pPr>
            <a:lvl7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7pPr>
            <a:lvl8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8pPr>
            <a:lvl9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 dirty="0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FAS Russia</a:t>
            </a:r>
          </a:p>
        </p:txBody>
      </p:sp>
      <p:pic>
        <p:nvPicPr>
          <p:cNvPr id="25613" name="Рисунок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067" y="3308487"/>
            <a:ext cx="692148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4" name="Рисунок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429" y="2142200"/>
            <a:ext cx="695323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5" name="Рисунок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710" y="1920084"/>
            <a:ext cx="1063931" cy="1100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6" name="Рисунок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8891" y="5607051"/>
            <a:ext cx="737669" cy="764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7" name="TextBox 10"/>
          <p:cNvSpPr txBox="1">
            <a:spLocks noChangeArrowheads="1"/>
          </p:cNvSpPr>
          <p:nvPr/>
        </p:nvSpPr>
        <p:spPr bwMode="auto">
          <a:xfrm>
            <a:off x="7318273" y="5673633"/>
            <a:ext cx="1747837" cy="29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>
            <a:spAutoFit/>
          </a:bodyPr>
          <a:lstStyle>
            <a:lvl1pPr>
              <a:defRPr sz="32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2pPr>
            <a:lvl3pPr>
              <a:defRPr sz="24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3pPr>
            <a:lvl4pPr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5pPr>
            <a:lvl6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6pPr>
            <a:lvl7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7pPr>
            <a:lvl8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8pPr>
            <a:lvl9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 dirty="0" err="1">
                <a:solidFill>
                  <a:srgbClr val="006876"/>
                </a:solidFill>
                <a:latin typeface="Trebuchet MS" pitchFamily="34" charset="0"/>
                <a:cs typeface="Arial" charset="0"/>
              </a:rPr>
              <a:t>fasrussia</a:t>
            </a:r>
            <a:endParaRPr lang="en-US" sz="1400" dirty="0">
              <a:solidFill>
                <a:srgbClr val="006876"/>
              </a:solidFill>
              <a:latin typeface="Trebuchet MS" pitchFamily="34" charset="0"/>
              <a:cs typeface="Arial" charset="0"/>
            </a:endParaRPr>
          </a:p>
        </p:txBody>
      </p:sp>
      <p:pic>
        <p:nvPicPr>
          <p:cNvPr id="25618" name="Рисунок 2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511" y="3310467"/>
            <a:ext cx="790422" cy="759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730054796"/>
      </p:ext>
    </p:extLst>
  </p:cSld>
  <p:clrMapOvr>
    <a:masterClrMapping/>
  </p:clrMapOvr>
  <p:transition spd="slow" advClick="0" advTm="1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7B3DB5-7D60-4D47-BF14-D702D0F61B8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8411" y="1128582"/>
            <a:ext cx="110304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Результаты контрольной деятельности Новосибирского УФАС России за 9 месяцев 2018 года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740978" y="2096813"/>
          <a:ext cx="10752083" cy="4041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7B3DB5-7D60-4D47-BF14-D702D0F61B8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6939" y="1074201"/>
            <a:ext cx="109208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buAutoNum type="arabicPeriod"/>
            </a:pPr>
            <a:r>
              <a:rPr lang="ru-RU" dirty="0" smtClean="0"/>
              <a:t>Требования к составлению описания объекта закупки и требования к составу заявок участников с учетом рекомендаций ФАС России, изложенных в письме от 1 июля 2016 г. № ИА/44536/16 «Об установлении заказчиком требований к составу, инструкции по заполнению заявки на участие в закупке».</a:t>
            </a:r>
            <a:endParaRPr lang="en-US" dirty="0" smtClean="0"/>
          </a:p>
          <a:p>
            <a:pPr marL="342900" lvl="0" indent="-342900" fontAlgn="base"/>
            <a:r>
              <a:rPr lang="en-US" dirty="0" smtClean="0"/>
              <a:t>1.1 </a:t>
            </a:r>
            <a:r>
              <a:rPr lang="ru-RU" dirty="0" smtClean="0"/>
              <a:t>Соотношение требований к параметрам товаров, изложенных в описании объекта закупки, с требованиями стандартов, технических регламентов и иной нормативной документации (ИНД).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510747" y="2899719"/>
          <a:ext cx="11219934" cy="35257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8892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7B3DB5-7D60-4D47-BF14-D702D0F61B8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617838" y="995507"/>
            <a:ext cx="1119522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-1873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tabLst>
                <a:tab pos="5397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1.2 Пределы установления требований к химическому составу и (или) компонентам товара, и (или) показателям технологии производства, испытания товара, и (или) показателям, значения которых становятся известными при испытании определенной партии товара после его производства.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Схема 14"/>
          <p:cNvGraphicFramePr/>
          <p:nvPr/>
        </p:nvGraphicFramePr>
        <p:xfrm>
          <a:off x="848497" y="1828800"/>
          <a:ext cx="10676237" cy="4679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651157" y="3220995"/>
            <a:ext cx="11038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0" b="1" dirty="0" smtClean="0">
                <a:solidFill>
                  <a:srgbClr val="FF0000"/>
                </a:solidFill>
              </a:rPr>
              <a:t>?</a:t>
            </a:r>
            <a:endParaRPr lang="ru-RU" sz="1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201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7B3DB5-7D60-4D47-BF14-D702D0F61B8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626076" y="1024237"/>
            <a:ext cx="113435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-1873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tabLst>
                <a:tab pos="5397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1.3 Требования и рекомендации к содержанию инструкции по заполнению заявок участников закупки.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444843" y="1565188"/>
          <a:ext cx="11310551" cy="50333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Вертикальный свиток 15"/>
          <p:cNvSpPr/>
          <p:nvPr/>
        </p:nvSpPr>
        <p:spPr>
          <a:xfrm>
            <a:off x="5642919" y="5535826"/>
            <a:ext cx="1095633" cy="807309"/>
          </a:xfrm>
          <a:prstGeom prst="vertic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лево 16"/>
          <p:cNvSpPr/>
          <p:nvPr/>
        </p:nvSpPr>
        <p:spPr>
          <a:xfrm>
            <a:off x="3146853" y="4720281"/>
            <a:ext cx="1449861" cy="840260"/>
          </a:xfrm>
          <a:prstGeom prst="lef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229" name="Picture 13" descr="http://49b5af5c747982f45fd7-dec8f175b0901987f30693abc46dc353.r35.cf2.rackcdn.com/icon/15/06/16/6a4298b195c0dd711666be0597b97eb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8898" y="4044777"/>
            <a:ext cx="2924432" cy="2430585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601362" y="5016843"/>
            <a:ext cx="22406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Документация о закупке</a:t>
            </a:r>
            <a:endParaRPr lang="ru-R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651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7B3DB5-7D60-4D47-BF14-D702D0F61B8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4844" y="991799"/>
            <a:ext cx="116153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2. Особенности и проблемы применения Постановления Правительства РФ от 4 февраля 2015 г.</a:t>
            </a:r>
            <a:br>
              <a:rPr lang="ru-RU" dirty="0" smtClean="0"/>
            </a:br>
            <a:r>
              <a:rPr lang="ru-RU" dirty="0" smtClean="0"/>
              <a:t>№ 99 «Об установлении дополнительных требований к участникам закупки…» по вопросам строительства</a:t>
            </a:r>
            <a:endParaRPr lang="ru-RU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568411" y="1696996"/>
          <a:ext cx="11467070" cy="4810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32284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2508" y="1114897"/>
            <a:ext cx="11565923" cy="1143000"/>
          </a:xfrm>
        </p:spPr>
        <p:txBody>
          <a:bodyPr/>
          <a:lstStyle/>
          <a:p>
            <a:pPr lvl="0" algn="just"/>
            <a:r>
              <a:rPr lang="ru-RU" sz="1800" dirty="0" smtClean="0">
                <a:solidFill>
                  <a:srgbClr val="002060"/>
                </a:solidFill>
                <a:latin typeface="+mn-lt"/>
              </a:rPr>
              <a:t>3. Проблемы применения </a:t>
            </a:r>
            <a:r>
              <a:rPr lang="ru-RU" sz="1800" dirty="0" smtClean="0">
                <a:solidFill>
                  <a:srgbClr val="002060"/>
                </a:solidFill>
              </a:rPr>
              <a:t>«Особенностей </a:t>
            </a:r>
            <a:r>
              <a:rPr lang="ru-RU" sz="1800" dirty="0" smtClean="0">
                <a:solidFill>
                  <a:srgbClr val="002060"/>
                </a:solidFill>
                <a:latin typeface="+mn-lt"/>
              </a:rPr>
              <a:t>описания лекарственных препаратов для медицинского применения, являющихся объектом закупки для обеспечения государственных и муниципальных нужд», утвержденных Постановлением Правительства РФ от 15.11.2017 года № 1380.</a:t>
            </a:r>
            <a:br>
              <a:rPr lang="ru-RU" sz="1800" dirty="0" smtClean="0">
                <a:solidFill>
                  <a:srgbClr val="002060"/>
                </a:solidFill>
                <a:latin typeface="+mn-lt"/>
              </a:rPr>
            </a:br>
            <a:r>
              <a:rPr lang="ru-RU" sz="1800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+mn-lt"/>
              </a:rPr>
            </a:br>
            <a:r>
              <a:rPr lang="ru-RU" sz="1800" dirty="0" smtClean="0">
                <a:solidFill>
                  <a:srgbClr val="002060"/>
                </a:solidFill>
                <a:latin typeface="+mn-lt"/>
              </a:rPr>
              <a:t>3.1 Положения описания объекта закупки, которые должны содержаться в нем в обязательном порядке:</a:t>
            </a:r>
            <a:endParaRPr lang="ru-RU" sz="18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7B3DB5-7D60-4D47-BF14-D702D0F61B8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ru-RU">
              <a:solidFill>
                <a:srgbClr val="FFFFFF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543697" y="2010031"/>
          <a:ext cx="11186983" cy="46379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649" y="1005016"/>
            <a:ext cx="10972800" cy="494270"/>
          </a:xfrm>
        </p:spPr>
        <p:txBody>
          <a:bodyPr/>
          <a:lstStyle/>
          <a:p>
            <a:pPr lvl="1" algn="just"/>
            <a:r>
              <a:rPr lang="ru-RU" sz="1800" dirty="0" smtClean="0"/>
              <a:t>3.2 Положения, которые допускается включать в описание объекта закупки</a:t>
            </a:r>
            <a:endParaRPr lang="ru-RU" sz="1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E6B6A3-DB5F-B746-9AB3-67ED5D6DA546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ru-RU">
              <a:solidFill>
                <a:srgbClr val="FFFFFF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609600" y="1515762"/>
          <a:ext cx="11376454" cy="4992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649" y="930875"/>
            <a:ext cx="10972800" cy="535460"/>
          </a:xfrm>
        </p:spPr>
        <p:txBody>
          <a:bodyPr/>
          <a:lstStyle/>
          <a:p>
            <a:pPr algn="just"/>
            <a:r>
              <a:rPr lang="ru-RU" sz="1800" dirty="0" smtClean="0"/>
              <a:t>3.3 Положения, которые запрещено включать в описание объекта закупки, необходимость обоснования включения отдельных положений в объект закупки, объективность такого обоснования</a:t>
            </a:r>
            <a:endParaRPr lang="ru-RU" sz="1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E6B6A3-DB5F-B746-9AB3-67ED5D6DA546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ru-RU">
              <a:solidFill>
                <a:srgbClr val="FFFFFF"/>
              </a:solidFill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395417" y="1515763"/>
          <a:ext cx="11541210" cy="51404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9725</TotalTime>
  <Words>1538</Words>
  <Application>Microsoft Office PowerPoint</Application>
  <PresentationFormat>Произвольный</PresentationFormat>
  <Paragraphs>123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3. Проблемы применения «Особенностей описания лекарственных препаратов для медицинского применения, являющихся объектом закупки для обеспечения государственных и муниципальных нужд», утвержденных Постановлением Правительства РФ от 15.11.2017 года № 1380.  3.1 Положения описания объекта закупки, которые должны содержаться в нем в обязательном порядке:</vt:lpstr>
      <vt:lpstr>3.2 Положения, которые допускается включать в описание объекта закупки</vt:lpstr>
      <vt:lpstr>3.3 Положения, которые запрещено включать в описание объекта закупки, необходимость обоснования включения отдельных положений в объект закупки, объективность такого обоснования</vt:lpstr>
      <vt:lpstr>Обоснование использования в описании объекта закупки отдельных характеристик лекарственных средств</vt:lpstr>
      <vt:lpstr>4. Отдельные особенности проведения закупок услуг по содержанию (уборке) территории (улиц, парков, скверов и т.д.)</vt:lpstr>
      <vt:lpstr>5. Порядок применения отдельных положений Закона о контрактной системе, разъяснения Минфина России</vt:lpstr>
      <vt:lpstr>Слайд 13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Багданцева Светлана Анатольевна</dc:creator>
  <cp:lastModifiedBy>Швалов</cp:lastModifiedBy>
  <cp:revision>144</cp:revision>
  <cp:lastPrinted>2017-10-17T06:08:42Z</cp:lastPrinted>
  <dcterms:created xsi:type="dcterms:W3CDTF">2017-10-08T14:22:36Z</dcterms:created>
  <dcterms:modified xsi:type="dcterms:W3CDTF">2018-11-20T14:17:21Z</dcterms:modified>
</cp:coreProperties>
</file>