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0" r:id="rId3"/>
    <p:sldId id="349" r:id="rId4"/>
    <p:sldId id="326" r:id="rId5"/>
    <p:sldId id="328" r:id="rId6"/>
    <p:sldId id="347" r:id="rId7"/>
    <p:sldId id="330" r:id="rId8"/>
    <p:sldId id="348" r:id="rId9"/>
    <p:sldId id="331" r:id="rId10"/>
    <p:sldId id="323" r:id="rId11"/>
  </p:sldIdLst>
  <p:sldSz cx="12192000" cy="6858000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AE4E9B9-F535-433F-A867-A8519E3FCE2C}">
          <p14:sldIdLst>
            <p14:sldId id="256"/>
            <p14:sldId id="340"/>
            <p14:sldId id="349"/>
            <p14:sldId id="326"/>
            <p14:sldId id="328"/>
            <p14:sldId id="347"/>
          </p14:sldIdLst>
        </p14:section>
        <p14:section name="Раздел без заголовка" id="{8965AA9A-0678-4134-8CDD-C9819EA33247}">
          <p14:sldIdLst>
            <p14:sldId id="330"/>
            <p14:sldId id="348"/>
            <p14:sldId id="331"/>
            <p14:sldId id="3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2B7D2B"/>
    <a:srgbClr val="008080"/>
    <a:srgbClr val="0033CC"/>
    <a:srgbClr val="FF4B4B"/>
    <a:srgbClr val="FF7C80"/>
    <a:srgbClr val="FF3300"/>
    <a:srgbClr val="FFCC00"/>
    <a:srgbClr val="333399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434" autoAdjust="0"/>
  </p:normalViewPr>
  <p:slideViewPr>
    <p:cSldViewPr>
      <p:cViewPr varScale="1">
        <p:scale>
          <a:sx n="87" d="100"/>
          <a:sy n="87" d="100"/>
        </p:scale>
        <p:origin x="654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A6E59-350C-4596-B466-923B7958FD99}" type="doc">
      <dgm:prSet loTypeId="urn:microsoft.com/office/officeart/2005/8/layout/h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5F9DBB-2BB0-4179-8133-2D3F601C98B1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ru-RU" sz="2000" dirty="0" smtClean="0"/>
            <a:t>Нарушение порядка расторжения контракта в случае одностороннего отказа от исполнения контракта -</a:t>
          </a:r>
        </a:p>
        <a:p>
          <a:r>
            <a:rPr lang="ru-RU" sz="2000" dirty="0" smtClean="0"/>
            <a:t>влечет наложение административного штрафа на должностных лиц в размере </a:t>
          </a:r>
          <a:r>
            <a:rPr lang="ru-RU" sz="2000" dirty="0" smtClean="0">
              <a:ln>
                <a:solidFill>
                  <a:srgbClr val="C00000"/>
                </a:solidFill>
              </a:ln>
            </a:rPr>
            <a:t>пятидесяти тысяч</a:t>
          </a:r>
          <a:r>
            <a:rPr lang="ru-RU" sz="2000" dirty="0" smtClean="0"/>
            <a:t> рублей; на юридических лиц - </a:t>
          </a:r>
          <a:r>
            <a:rPr lang="ru-RU" sz="2000" dirty="0" smtClean="0">
              <a:ln>
                <a:solidFill>
                  <a:srgbClr val="C00000"/>
                </a:solidFill>
              </a:ln>
            </a:rPr>
            <a:t>двухсот тысяч</a:t>
          </a:r>
          <a:r>
            <a:rPr lang="ru-RU" sz="2000" dirty="0" smtClean="0"/>
            <a:t> рублей.</a:t>
          </a:r>
        </a:p>
        <a:p>
          <a:pPr rtl="0"/>
          <a:endParaRPr lang="ru-RU" sz="2000" dirty="0"/>
        </a:p>
      </dgm:t>
    </dgm:pt>
    <dgm:pt modelId="{73AA13CC-B5C5-45AC-B42B-17937EF5BAE2}" type="parTrans" cxnId="{D5572F63-A13C-480F-B845-C1623FCCE7A3}">
      <dgm:prSet/>
      <dgm:spPr/>
      <dgm:t>
        <a:bodyPr/>
        <a:lstStyle/>
        <a:p>
          <a:endParaRPr lang="ru-RU"/>
        </a:p>
      </dgm:t>
    </dgm:pt>
    <dgm:pt modelId="{4E032B0A-84E9-4F62-A67C-FA3DB45BD3E1}" type="sibTrans" cxnId="{D5572F63-A13C-480F-B845-C1623FCCE7A3}">
      <dgm:prSet/>
      <dgm:spPr/>
      <dgm:t>
        <a:bodyPr/>
        <a:lstStyle/>
        <a:p>
          <a:endParaRPr lang="ru-RU"/>
        </a:p>
      </dgm:t>
    </dgm:pt>
    <dgm:pt modelId="{CD3E14F7-2AB9-491D-8AED-66F351B1B215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ru-RU" sz="2000" dirty="0" smtClean="0"/>
            <a:t>Нарушение сроков заключения контракта или уклонение от заключения контракта -</a:t>
          </a:r>
        </a:p>
        <a:p>
          <a:r>
            <a:rPr lang="ru-RU" sz="2000" dirty="0" smtClean="0"/>
            <a:t>влечет наложение административного штрафа на должностных лиц в размере </a:t>
          </a:r>
          <a:r>
            <a:rPr lang="ru-RU" sz="2000" dirty="0" smtClean="0">
              <a:ln>
                <a:solidFill>
                  <a:srgbClr val="C00000"/>
                </a:solidFill>
              </a:ln>
            </a:rPr>
            <a:t>пятидесяти тысяч</a:t>
          </a:r>
          <a:r>
            <a:rPr lang="ru-RU" sz="2000" dirty="0" smtClean="0"/>
            <a:t> рублей.</a:t>
          </a:r>
        </a:p>
        <a:p>
          <a:pPr marL="0" indent="0" rtl="0"/>
          <a:endParaRPr lang="ru-RU" sz="2000" dirty="0"/>
        </a:p>
      </dgm:t>
    </dgm:pt>
    <dgm:pt modelId="{D44CB275-3DA5-4F52-87D5-9207921FD645}" type="parTrans" cxnId="{44FE4BB1-D972-4A13-A97D-65866E7A7DC1}">
      <dgm:prSet/>
      <dgm:spPr/>
      <dgm:t>
        <a:bodyPr/>
        <a:lstStyle/>
        <a:p>
          <a:endParaRPr lang="ru-RU"/>
        </a:p>
      </dgm:t>
    </dgm:pt>
    <dgm:pt modelId="{38576D2E-70A1-4418-B731-53DFAFB0FE27}" type="sibTrans" cxnId="{44FE4BB1-D972-4A13-A97D-65866E7A7DC1}">
      <dgm:prSet/>
      <dgm:spPr/>
      <dgm:t>
        <a:bodyPr/>
        <a:lstStyle/>
        <a:p>
          <a:endParaRPr lang="ru-RU"/>
        </a:p>
      </dgm:t>
    </dgm:pt>
    <dgm:pt modelId="{DC428D15-7601-429D-A7B9-115F4EEE7CA6}" type="pres">
      <dgm:prSet presAssocID="{51FA6E59-350C-4596-B466-923B7958FD9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C396A2-A5E2-49FE-AC56-D122F84605D3}" type="pres">
      <dgm:prSet presAssocID="{E25F9DBB-2BB0-4179-8133-2D3F601C98B1}" presName="node" presStyleLbl="node1" presStyleIdx="0" presStyleCnt="2" custAng="0" custScaleX="91646" custLinFactX="139313" custLinFactNeighborX="200000" custLinFactNeighborY="26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FF97A-BAD7-4584-8882-860188CE23EA}" type="pres">
      <dgm:prSet presAssocID="{4E032B0A-84E9-4F62-A67C-FA3DB45BD3E1}" presName="sibTrans" presStyleCnt="0"/>
      <dgm:spPr/>
    </dgm:pt>
    <dgm:pt modelId="{8ADE4AC6-A530-4122-83AB-12A344B4DE47}" type="pres">
      <dgm:prSet presAssocID="{CD3E14F7-2AB9-491D-8AED-66F351B1B215}" presName="node" presStyleLbl="node1" presStyleIdx="1" presStyleCnt="2" custScaleX="87027" custLinFactX="-100000" custLinFactNeighborX="-127579" custLinFactNeighborY="-13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D51F09-1B2A-4917-8A24-60399B88835C}" type="presOf" srcId="{CD3E14F7-2AB9-491D-8AED-66F351B1B215}" destId="{8ADE4AC6-A530-4122-83AB-12A344B4DE47}" srcOrd="0" destOrd="0" presId="urn:microsoft.com/office/officeart/2005/8/layout/hList6"/>
    <dgm:cxn modelId="{D5572F63-A13C-480F-B845-C1623FCCE7A3}" srcId="{51FA6E59-350C-4596-B466-923B7958FD99}" destId="{E25F9DBB-2BB0-4179-8133-2D3F601C98B1}" srcOrd="0" destOrd="0" parTransId="{73AA13CC-B5C5-45AC-B42B-17937EF5BAE2}" sibTransId="{4E032B0A-84E9-4F62-A67C-FA3DB45BD3E1}"/>
    <dgm:cxn modelId="{D9655324-EEAF-4F2E-B128-F8BCD13C34E4}" type="presOf" srcId="{E25F9DBB-2BB0-4179-8133-2D3F601C98B1}" destId="{9DC396A2-A5E2-49FE-AC56-D122F84605D3}" srcOrd="0" destOrd="0" presId="urn:microsoft.com/office/officeart/2005/8/layout/hList6"/>
    <dgm:cxn modelId="{44FE4BB1-D972-4A13-A97D-65866E7A7DC1}" srcId="{51FA6E59-350C-4596-B466-923B7958FD99}" destId="{CD3E14F7-2AB9-491D-8AED-66F351B1B215}" srcOrd="1" destOrd="0" parTransId="{D44CB275-3DA5-4F52-87D5-9207921FD645}" sibTransId="{38576D2E-70A1-4418-B731-53DFAFB0FE27}"/>
    <dgm:cxn modelId="{02B79ABF-6E8F-4D8E-BCB5-4E5BFA8D641F}" type="presOf" srcId="{51FA6E59-350C-4596-B466-923B7958FD99}" destId="{DC428D15-7601-429D-A7B9-115F4EEE7CA6}" srcOrd="0" destOrd="0" presId="urn:microsoft.com/office/officeart/2005/8/layout/hList6"/>
    <dgm:cxn modelId="{068601F5-1C40-4689-9E60-A17C4B10FEE3}" type="presParOf" srcId="{DC428D15-7601-429D-A7B9-115F4EEE7CA6}" destId="{9DC396A2-A5E2-49FE-AC56-D122F84605D3}" srcOrd="0" destOrd="0" presId="urn:microsoft.com/office/officeart/2005/8/layout/hList6"/>
    <dgm:cxn modelId="{CC864D74-7009-43D7-94C5-1BB24F800CF2}" type="presParOf" srcId="{DC428D15-7601-429D-A7B9-115F4EEE7CA6}" destId="{399FF97A-BAD7-4584-8882-860188CE23EA}" srcOrd="1" destOrd="0" presId="urn:microsoft.com/office/officeart/2005/8/layout/hList6"/>
    <dgm:cxn modelId="{07BD9E32-9832-4C06-A12F-EC806D9C1E6B}" type="presParOf" srcId="{DC428D15-7601-429D-A7B9-115F4EEE7CA6}" destId="{8ADE4AC6-A530-4122-83AB-12A344B4DE47}" srcOrd="2" destOrd="0" presId="urn:microsoft.com/office/officeart/2005/8/layout/h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C396A2-A5E2-49FE-AC56-D122F84605D3}">
      <dsp:nvSpPr>
        <dsp:cNvPr id="0" name=""/>
        <dsp:cNvSpPr/>
      </dsp:nvSpPr>
      <dsp:spPr>
        <a:xfrm rot="16200000">
          <a:off x="4151331" y="309334"/>
          <a:ext cx="4942977" cy="4324309"/>
        </a:xfrm>
        <a:prstGeom prst="flowChartManualOperation">
          <a:avLst/>
        </a:prstGeom>
        <a:solidFill>
          <a:schemeClr val="accent1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Нарушение порядка расторжения контракта в случае одностороннего отказа от исполнения контракта 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влечет наложение административного штрафа на должностных лиц в размере </a:t>
          </a:r>
          <a:r>
            <a:rPr lang="ru-RU" sz="2000" kern="1200" dirty="0" smtClean="0">
              <a:ln>
                <a:solidFill>
                  <a:srgbClr val="C00000"/>
                </a:solidFill>
              </a:ln>
            </a:rPr>
            <a:t>пятидесяти тысяч</a:t>
          </a:r>
          <a:r>
            <a:rPr lang="ru-RU" sz="2000" kern="1200" dirty="0" smtClean="0"/>
            <a:t> рублей; на юридических лиц - </a:t>
          </a:r>
          <a:r>
            <a:rPr lang="ru-RU" sz="2000" kern="1200" dirty="0" smtClean="0">
              <a:ln>
                <a:solidFill>
                  <a:srgbClr val="C00000"/>
                </a:solidFill>
              </a:ln>
            </a:rPr>
            <a:t>двухсот тысяч</a:t>
          </a:r>
          <a:r>
            <a:rPr lang="ru-RU" sz="2000" kern="1200" dirty="0" smtClean="0"/>
            <a:t> рублей.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5400000">
        <a:off x="4460665" y="988595"/>
        <a:ext cx="4324309" cy="2965787"/>
      </dsp:txXfrm>
    </dsp:sp>
    <dsp:sp modelId="{8ADE4AC6-A530-4122-83AB-12A344B4DE47}">
      <dsp:nvSpPr>
        <dsp:cNvPr id="0" name=""/>
        <dsp:cNvSpPr/>
      </dsp:nvSpPr>
      <dsp:spPr>
        <a:xfrm rot="16200000">
          <a:off x="-418307" y="418307"/>
          <a:ext cx="4942977" cy="4106362"/>
        </a:xfrm>
        <a:prstGeom prst="flowChartManualOperation">
          <a:avLst/>
        </a:prstGeom>
        <a:solidFill>
          <a:schemeClr val="accent1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Нарушение сроков заключения контракта или уклонение от заключения контракта 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влечет наложение административного штрафа на должностных лиц в размере </a:t>
          </a:r>
          <a:r>
            <a:rPr lang="ru-RU" sz="2000" kern="1200" dirty="0" smtClean="0">
              <a:ln>
                <a:solidFill>
                  <a:srgbClr val="C00000"/>
                </a:solidFill>
              </a:ln>
            </a:rPr>
            <a:t>пятидесяти тысяч</a:t>
          </a:r>
          <a:r>
            <a:rPr lang="ru-RU" sz="2000" kern="1200" dirty="0" smtClean="0"/>
            <a:t> рублей.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5400000">
        <a:off x="1" y="988594"/>
        <a:ext cx="4106362" cy="2965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079" cy="34053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237" y="0"/>
            <a:ext cx="4301079" cy="34053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EF460467-EED3-4125-A7DE-839F10493318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7139"/>
            <a:ext cx="4301079" cy="34053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237" y="6457139"/>
            <a:ext cx="4301079" cy="34053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2A2D61E3-A549-49D0-BBFD-3208878BD9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289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079" cy="33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>
            <a:lvl1pPr defTabSz="931577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237" y="0"/>
            <a:ext cx="4301079" cy="33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>
            <a:lvl1pPr algn="r" defTabSz="931577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1925" y="511175"/>
            <a:ext cx="4524375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201" y="3228025"/>
            <a:ext cx="7942240" cy="305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7139"/>
            <a:ext cx="4301079" cy="33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b" anchorCtr="0" compatLnSpc="1">
            <a:prstTxWarp prst="textNoShape">
              <a:avLst/>
            </a:prstTxWarp>
          </a:bodyPr>
          <a:lstStyle>
            <a:lvl1pPr defTabSz="931577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237" y="6457139"/>
            <a:ext cx="4301079" cy="33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b" anchorCtr="0" compatLnSpc="1">
            <a:prstTxWarp prst="textNoShape">
              <a:avLst/>
            </a:prstTxWarp>
          </a:bodyPr>
          <a:lstStyle>
            <a:lvl1pPr algn="r" defTabSz="931577">
              <a:defRPr sz="1200">
                <a:ea typeface="MS PGothic" panose="020B0600070205080204" pitchFamily="34" charset="-128"/>
              </a:defRPr>
            </a:lvl1pPr>
          </a:lstStyle>
          <a:p>
            <a:fld id="{70259B18-83ED-462B-A6C2-BDF8EF2E39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7715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01925" y="511175"/>
            <a:ext cx="4524375" cy="2546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59B18-83ED-462B-A6C2-BDF8EF2E3927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081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829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BED2F-5E71-4968-8224-5A877A2D54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061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EA1DD-BF38-4D9E-A7BB-8A9DA65A4C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7562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6474E9-4D7B-446E-B97E-B6A83AED39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897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2384D-E9E3-45FF-95BC-088679D59A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9791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3"/>
            <a:ext cx="109728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B1A5E-DC15-4BEE-ADB8-B7F00B14C5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261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5061F2-C69A-4FE0-BF09-3CB2CA6042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511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1C58C-0C10-4969-8099-B523BC6BE3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521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43E62-BAED-48A6-A1ED-5FB422CCD7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606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77F0BD-134D-487E-9903-14866E163F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008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77C7-0908-497B-9A36-4FEDEEFF44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129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3F1225-3986-4482-A156-CEDB24FA69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339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701DCA-CFE7-4035-899E-34E450B179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280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899C8-8A2C-4FE2-BC59-4A9E72A4A1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440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5884" y="6580188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ea typeface="MS PGothic" panose="020B0600070205080204" pitchFamily="34" charset="-128"/>
              </a:defRPr>
            </a:lvl1pPr>
          </a:lstStyle>
          <a:p>
            <a:fld id="{EFEDF892-865A-44AE-B93F-80EF769AC36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2" r:id="rId1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079"/>
          <p:cNvSpPr>
            <a:spLocks noChangeArrowheads="1"/>
          </p:cNvSpPr>
          <p:nvPr/>
        </p:nvSpPr>
        <p:spPr bwMode="auto">
          <a:xfrm>
            <a:off x="1703512" y="3068960"/>
            <a:ext cx="896448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 sz="3000" b="1" dirty="0">
              <a:solidFill>
                <a:srgbClr val="333399"/>
              </a:solidFill>
              <a:ea typeface="MS PGothic" panose="020B0600070205080204" pitchFamily="34" charset="-128"/>
            </a:endParaRPr>
          </a:p>
        </p:txBody>
      </p:sp>
      <p:sp>
        <p:nvSpPr>
          <p:cNvPr id="17411" name="Rectangle 26"/>
          <p:cNvSpPr>
            <a:spLocks noChangeArrowheads="1"/>
          </p:cNvSpPr>
          <p:nvPr/>
        </p:nvSpPr>
        <p:spPr bwMode="auto">
          <a:xfrm>
            <a:off x="2711624" y="2316652"/>
            <a:ext cx="8387581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8080"/>
                </a:solidFill>
              </a:rPr>
              <a:t>Управление Федеральной антимонопольной службы  по Новосибирской области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83432" y="3359604"/>
            <a:ext cx="10297144" cy="1477328"/>
          </a:xfrm>
          <a:prstGeom prst="rect">
            <a:avLst/>
          </a:prstGeom>
          <a:effectLst>
            <a:glow rad="127000">
              <a:schemeClr val="accent1">
                <a:alpha val="38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altLang="ru-RU" sz="4000" b="1" dirty="0" smtClean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Реестр недобросовестных поставщиков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altLang="ru-RU" sz="4000" b="1" dirty="0" smtClean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(РНП)</a:t>
            </a:r>
            <a:endParaRPr lang="en-US" altLang="ru-RU" sz="4000" b="1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08168" y="5334369"/>
            <a:ext cx="42665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i="1" dirty="0">
                <a:solidFill>
                  <a:schemeClr val="accent5">
                    <a:lumMod val="25000"/>
                  </a:schemeClr>
                </a:solidFill>
                <a:latin typeface="Cambria" panose="02040503050406030204" pitchFamily="18" charset="0"/>
              </a:rPr>
              <a:t>Заместитель </a:t>
            </a:r>
            <a:r>
              <a:rPr lang="ru-RU" sz="1600" b="1" i="1" dirty="0" smtClean="0">
                <a:solidFill>
                  <a:schemeClr val="accent5">
                    <a:lumMod val="25000"/>
                  </a:schemeClr>
                </a:solidFill>
                <a:latin typeface="Cambria" panose="02040503050406030204" pitchFamily="18" charset="0"/>
              </a:rPr>
              <a:t>начальника отдела контроля закупок</a:t>
            </a:r>
            <a:endParaRPr lang="ru-RU" sz="1600" b="1" i="1" dirty="0">
              <a:solidFill>
                <a:schemeClr val="accent5">
                  <a:lumMod val="25000"/>
                </a:schemeClr>
              </a:solidFill>
              <a:latin typeface="Cambria" panose="02040503050406030204" pitchFamily="18" charset="0"/>
            </a:endParaRPr>
          </a:p>
          <a:p>
            <a:pPr algn="r"/>
            <a:r>
              <a:rPr lang="ru-RU" sz="1600" b="1" i="1" dirty="0" err="1" smtClean="0">
                <a:solidFill>
                  <a:schemeClr val="accent5">
                    <a:lumMod val="25000"/>
                  </a:schemeClr>
                </a:solidFill>
                <a:latin typeface="Cambria" panose="02040503050406030204" pitchFamily="18" charset="0"/>
              </a:rPr>
              <a:t>Алхан</a:t>
            </a:r>
            <a:r>
              <a:rPr lang="ru-RU" sz="1600" b="1" i="1" dirty="0" smtClean="0">
                <a:solidFill>
                  <a:schemeClr val="accent5">
                    <a:lumMod val="25000"/>
                  </a:schemeClr>
                </a:solidFill>
                <a:latin typeface="Cambria" panose="02040503050406030204" pitchFamily="18" charset="0"/>
              </a:rPr>
              <a:t> Заргаров</a:t>
            </a:r>
            <a:endParaRPr lang="ru-RU" sz="1600" b="1" i="1" dirty="0">
              <a:solidFill>
                <a:schemeClr val="accent5">
                  <a:lumMod val="25000"/>
                </a:schemeClr>
              </a:solidFill>
              <a:latin typeface="Cambria" panose="02040503050406030204" pitchFamily="18" charset="0"/>
            </a:endParaRPr>
          </a:p>
          <a:p>
            <a:pPr algn="r"/>
            <a:endParaRPr lang="ru-RU" sz="1600" i="1" dirty="0">
              <a:solidFill>
                <a:schemeClr val="accent5">
                  <a:lumMod val="25000"/>
                </a:schemeClr>
              </a:solidFill>
              <a:latin typeface="Cambria" panose="02040503050406030204" pitchFamily="18" charset="0"/>
            </a:endParaRPr>
          </a:p>
          <a:p>
            <a:pPr algn="r"/>
            <a:r>
              <a:rPr lang="ru-RU" sz="1600" i="1" dirty="0" smtClean="0">
                <a:solidFill>
                  <a:schemeClr val="accent5">
                    <a:lumMod val="25000"/>
                  </a:schemeClr>
                </a:solidFill>
                <a:latin typeface="Cambria" panose="02040503050406030204" pitchFamily="18" charset="0"/>
              </a:rPr>
              <a:t>ноября </a:t>
            </a:r>
            <a:r>
              <a:rPr lang="ru-RU" sz="1600" i="1" dirty="0">
                <a:solidFill>
                  <a:schemeClr val="accent5">
                    <a:lumMod val="25000"/>
                  </a:schemeClr>
                </a:solidFill>
                <a:latin typeface="Cambria" panose="02040503050406030204" pitchFamily="18" charset="0"/>
              </a:rPr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2495056" y="2701032"/>
            <a:ext cx="73453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solidFill>
                  <a:schemeClr val="accent5">
                    <a:lumMod val="25000"/>
                  </a:schemeClr>
                </a:solidFill>
                <a:latin typeface="Cambria" panose="02040503050406030204" pitchFamily="18" charset="0"/>
                <a:ea typeface="MS PGothic" panose="020B0600070205080204" pitchFamily="34" charset="-128"/>
              </a:rPr>
              <a:t>СПАСИБО ЗА ВНИМАНИЕ!</a:t>
            </a:r>
            <a:r>
              <a:rPr lang="en-US" altLang="ru-RU" sz="2000" b="1" dirty="0">
                <a:solidFill>
                  <a:schemeClr val="accent5">
                    <a:lumMod val="25000"/>
                  </a:schemeClr>
                </a:solidFill>
                <a:latin typeface="Cambria" panose="02040503050406030204" pitchFamily="18" charset="0"/>
                <a:ea typeface="MS PGothic" panose="020B0600070205080204" pitchFamily="34" charset="-128"/>
              </a:rPr>
              <a:t/>
            </a:r>
            <a:br>
              <a:rPr lang="en-US" altLang="ru-RU" sz="2000" b="1" dirty="0">
                <a:solidFill>
                  <a:schemeClr val="accent5">
                    <a:lumMod val="25000"/>
                  </a:schemeClr>
                </a:solidFill>
                <a:latin typeface="Cambria" panose="02040503050406030204" pitchFamily="18" charset="0"/>
                <a:ea typeface="MS PGothic" panose="020B0600070205080204" pitchFamily="34" charset="-128"/>
              </a:rPr>
            </a:br>
            <a:endParaRPr lang="ru-RU" altLang="ru-RU" sz="2000" b="1" dirty="0">
              <a:solidFill>
                <a:schemeClr val="accent5">
                  <a:lumMod val="25000"/>
                </a:schemeClr>
              </a:solidFill>
              <a:latin typeface="Cambria" panose="02040503050406030204" pitchFamily="18" charset="0"/>
              <a:ea typeface="MS PGothic" panose="020B0600070205080204" pitchFamily="34" charset="-128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7248128" y="4077072"/>
            <a:ext cx="3419872" cy="2419206"/>
            <a:chOff x="2787650" y="2438400"/>
            <a:chExt cx="4917233" cy="3840063"/>
          </a:xfrm>
        </p:grpSpPr>
        <p:grpSp>
          <p:nvGrpSpPr>
            <p:cNvPr id="19459" name="Group 11"/>
            <p:cNvGrpSpPr>
              <a:grpSpLocks/>
            </p:cNvGrpSpPr>
            <p:nvPr/>
          </p:nvGrpSpPr>
          <p:grpSpPr bwMode="auto">
            <a:xfrm>
              <a:off x="2806700" y="2438400"/>
              <a:ext cx="4898183" cy="2479574"/>
              <a:chOff x="1676400" y="2743200"/>
              <a:chExt cx="4521400" cy="2479574"/>
            </a:xfrm>
          </p:grpSpPr>
          <p:pic>
            <p:nvPicPr>
              <p:cNvPr id="19464" name="Picture 5" descr="FAS-logo-color.jp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801" y="2743200"/>
                <a:ext cx="533399" cy="582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465" name="Picture 6" descr="14098_427100966728_20531316728_5146316_6182604_n.jp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8800" y="3581400"/>
                <a:ext cx="5334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466" name="Picture 7" descr="twitter_newbird_blue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4267200"/>
                <a:ext cx="838200" cy="838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467" name="TextBox 8"/>
              <p:cNvSpPr txBox="1">
                <a:spLocks noChangeArrowheads="1"/>
              </p:cNvSpPr>
              <p:nvPr/>
            </p:nvSpPr>
            <p:spPr bwMode="auto">
              <a:xfrm>
                <a:off x="2536572" y="2819399"/>
                <a:ext cx="3661228" cy="879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3000" dirty="0">
                    <a:solidFill>
                      <a:srgbClr val="333399"/>
                    </a:solidFill>
                  </a:rPr>
                  <a:t>www.fas.gov.ru</a:t>
                </a:r>
              </a:p>
            </p:txBody>
          </p:sp>
          <p:sp>
            <p:nvSpPr>
              <p:cNvPr id="19468" name="TextBox 9"/>
              <p:cNvSpPr txBox="1">
                <a:spLocks noChangeArrowheads="1"/>
              </p:cNvSpPr>
              <p:nvPr/>
            </p:nvSpPr>
            <p:spPr bwMode="auto">
              <a:xfrm>
                <a:off x="2637812" y="3591581"/>
                <a:ext cx="2818930" cy="9077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3000" dirty="0">
                    <a:solidFill>
                      <a:srgbClr val="333399"/>
                    </a:solidFill>
                  </a:rPr>
                  <a:t>FAS-book</a:t>
                </a:r>
              </a:p>
            </p:txBody>
          </p:sp>
          <p:sp>
            <p:nvSpPr>
              <p:cNvPr id="19469" name="TextBox 10"/>
              <p:cNvSpPr txBox="1">
                <a:spLocks noChangeArrowheads="1"/>
              </p:cNvSpPr>
              <p:nvPr/>
            </p:nvSpPr>
            <p:spPr bwMode="auto">
              <a:xfrm>
                <a:off x="2536572" y="4343400"/>
                <a:ext cx="3483226" cy="879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3000" dirty="0" err="1">
                    <a:solidFill>
                      <a:srgbClr val="333399"/>
                    </a:solidFill>
                  </a:rPr>
                  <a:t>rus_fas</a:t>
                </a:r>
                <a:endParaRPr lang="en-US" altLang="ru-RU" sz="3000" dirty="0">
                  <a:solidFill>
                    <a:srgbClr val="333399"/>
                  </a:solidFill>
                </a:endParaRPr>
              </a:p>
            </p:txBody>
          </p:sp>
        </p:grpSp>
        <p:pic>
          <p:nvPicPr>
            <p:cNvPr id="19460" name="Picture 1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1313" y="5381625"/>
              <a:ext cx="714375" cy="71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1" name="TextBox 11"/>
            <p:cNvSpPr txBox="1">
              <a:spLocks noChangeArrowheads="1"/>
            </p:cNvSpPr>
            <p:nvPr/>
          </p:nvSpPr>
          <p:spPr bwMode="auto">
            <a:xfrm>
              <a:off x="3733800" y="5399089"/>
              <a:ext cx="2524125" cy="879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000" dirty="0" err="1">
                  <a:solidFill>
                    <a:srgbClr val="333399"/>
                  </a:solidFill>
                </a:rPr>
                <a:t>fasovka</a:t>
              </a:r>
              <a:endParaRPr lang="ru-RU" altLang="ru-RU" sz="3000" dirty="0">
                <a:solidFill>
                  <a:srgbClr val="333399"/>
                </a:solidFill>
              </a:endParaRPr>
            </a:p>
          </p:txBody>
        </p:sp>
        <p:sp>
          <p:nvSpPr>
            <p:cNvPr id="19462" name="Rectangle 18"/>
            <p:cNvSpPr>
              <a:spLocks noChangeArrowheads="1"/>
            </p:cNvSpPr>
            <p:nvPr/>
          </p:nvSpPr>
          <p:spPr bwMode="auto">
            <a:xfrm>
              <a:off x="3733800" y="4648201"/>
              <a:ext cx="3091284" cy="879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000" dirty="0" err="1">
                  <a:solidFill>
                    <a:srgbClr val="333399"/>
                  </a:solidFill>
                </a:rPr>
                <a:t>fas_rf</a:t>
              </a:r>
              <a:r>
                <a:rPr lang="en-US" altLang="ru-RU" sz="3000" dirty="0">
                  <a:solidFill>
                    <a:srgbClr val="333399"/>
                  </a:solidFill>
                </a:rPr>
                <a:t> (</a:t>
              </a:r>
              <a:r>
                <a:rPr lang="en-US" altLang="ru-RU" sz="3000" dirty="0" err="1">
                  <a:solidFill>
                    <a:srgbClr val="333399"/>
                  </a:solidFill>
                </a:rPr>
                <a:t>eng</a:t>
              </a:r>
              <a:r>
                <a:rPr lang="en-US" altLang="ru-RU" sz="3000" dirty="0">
                  <a:solidFill>
                    <a:srgbClr val="333399"/>
                  </a:solidFill>
                </a:rPr>
                <a:t>)</a:t>
              </a:r>
              <a:endParaRPr lang="en-US" altLang="ru-RU" sz="3000" dirty="0"/>
            </a:p>
          </p:txBody>
        </p:sp>
        <p:pic>
          <p:nvPicPr>
            <p:cNvPr id="19463" name="Picture 7" descr="twitter_newbird_blue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7650" y="4572000"/>
              <a:ext cx="90805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51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endParaRPr lang="ru-RU" altLang="ru-RU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2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7636419" y="996290"/>
            <a:ext cx="2808312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endParaRPr lang="ru-RU" altLang="ru-RU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ts val="600"/>
              </a:spcBef>
            </a:pPr>
            <a:endParaRPr lang="ru-RU" altLang="ru-RU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ts val="600"/>
              </a:spcBef>
            </a:pPr>
            <a:endParaRPr lang="ru-RU" altLang="ru-RU" dirty="0">
              <a:solidFill>
                <a:srgbClr val="333399"/>
              </a:solidFill>
              <a:ea typeface="MS PGothic" panose="020B0600070205080204" pitchFamily="34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81026" y="3071810"/>
            <a:ext cx="4857784" cy="19288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</a:rPr>
              <a:t>По ФЗ № 44-ФЗ «О контрактной системе в сфере закупок товаров, работ, услуг обеспечения для государственных и муниципальных нужд»</a:t>
            </a:r>
            <a:endParaRPr lang="ru-RU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11424" y="995047"/>
            <a:ext cx="1051316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РНП</a:t>
            </a:r>
          </a:p>
          <a:p>
            <a:pPr algn="ctr"/>
            <a:endParaRPr lang="ru-RU" b="1" i="1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53256" y="3286124"/>
            <a:ext cx="4572032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</a:rPr>
              <a:t>По ФЗ № 223-ФЗ «О закупках товаров, работ, услуг отдельными видами юридических лиц»</a:t>
            </a:r>
          </a:p>
        </p:txBody>
      </p:sp>
    </p:spTree>
    <p:extLst>
      <p:ext uri="{BB962C8B-B14F-4D97-AF65-F5344CB8AC3E}">
        <p14:creationId xmlns:p14="http://schemas.microsoft.com/office/powerpoint/2010/main" val="18053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274" y="928670"/>
            <a:ext cx="10972800" cy="1143000"/>
          </a:xfrm>
        </p:spPr>
        <p:txBody>
          <a:bodyPr/>
          <a:lstStyle/>
          <a:p>
            <a:r>
              <a:rPr lang="ru-RU" sz="3600" dirty="0" smtClean="0"/>
              <a:t>Статистика рассмотрения обращений в Новосибирском УФАС России за 2017г.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061F2-C69A-4FE0-BF09-3CB2CA60421D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6" name="Овал 5"/>
          <p:cNvSpPr/>
          <p:nvPr/>
        </p:nvSpPr>
        <p:spPr>
          <a:xfrm>
            <a:off x="1166778" y="3714752"/>
            <a:ext cx="2357454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117</a:t>
            </a:r>
          </a:p>
        </p:txBody>
      </p:sp>
      <p:sp>
        <p:nvSpPr>
          <p:cNvPr id="7" name="Овал 6"/>
          <p:cNvSpPr/>
          <p:nvPr/>
        </p:nvSpPr>
        <p:spPr>
          <a:xfrm>
            <a:off x="4952992" y="3786190"/>
            <a:ext cx="2357454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78</a:t>
            </a:r>
          </a:p>
        </p:txBody>
      </p:sp>
      <p:sp>
        <p:nvSpPr>
          <p:cNvPr id="8" name="Овал 7"/>
          <p:cNvSpPr/>
          <p:nvPr/>
        </p:nvSpPr>
        <p:spPr>
          <a:xfrm>
            <a:off x="8667768" y="3643314"/>
            <a:ext cx="214314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38216" y="5214950"/>
            <a:ext cx="235745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ООЗиК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95868" y="5357826"/>
            <a:ext cx="214314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уклонение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667768" y="5214950"/>
            <a:ext cx="214314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суд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881554" y="2285992"/>
            <a:ext cx="250033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Всего 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199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38480" y="6000768"/>
            <a:ext cx="585791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Включено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114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5549" y="48283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endParaRPr lang="ru-RU" altLang="ru-RU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4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7636419" y="996290"/>
            <a:ext cx="2808312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endParaRPr lang="ru-RU" altLang="ru-RU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ts val="600"/>
              </a:spcBef>
            </a:pPr>
            <a:endParaRPr lang="ru-RU" altLang="ru-RU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ts val="600"/>
              </a:spcBef>
            </a:pPr>
            <a:endParaRPr lang="ru-RU" altLang="ru-RU" dirty="0">
              <a:solidFill>
                <a:srgbClr val="333399"/>
              </a:solidFill>
              <a:ea typeface="MS PGothic" panose="020B0600070205080204" pitchFamily="34" charset="-128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238216" y="2857496"/>
            <a:ext cx="9682272" cy="301621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hangingPunct="0"/>
            <a:r>
              <a:rPr lang="ru-RU" altLang="ru-RU" sz="2000" dirty="0" smtClean="0">
                <a:latin typeface="Cambria" panose="02040503050406030204" pitchFamily="18" charset="0"/>
              </a:rPr>
              <a:t>Сведения, предусмотренные  ч.3 ст.104 ФЗ № 44-ФЗ:</a:t>
            </a:r>
          </a:p>
          <a:p>
            <a:pPr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ru-RU" sz="2000" dirty="0" smtClean="0">
                <a:latin typeface="Cambria" panose="02040503050406030204" pitchFamily="18" charset="0"/>
              </a:rPr>
              <a:t>о самом лице (победитель закупки, поставщик, подрядчик, исполнитель);</a:t>
            </a:r>
          </a:p>
          <a:p>
            <a:pPr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ru-RU" sz="2000" dirty="0" smtClean="0">
                <a:latin typeface="Cambria" panose="02040503050406030204" pitchFamily="18" charset="0"/>
              </a:rPr>
              <a:t>об учредителях, об исполнительном органе лица;</a:t>
            </a:r>
          </a:p>
          <a:p>
            <a:pPr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ru-RU" sz="2000" dirty="0" smtClean="0">
                <a:latin typeface="Cambria" panose="02040503050406030204" pitchFamily="18" charset="0"/>
              </a:rPr>
              <a:t>о закупке, контракте;</a:t>
            </a:r>
          </a:p>
          <a:p>
            <a:pPr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ru-RU" sz="2000" dirty="0" smtClean="0">
                <a:latin typeface="Cambria" panose="02040503050406030204" pitchFamily="18" charset="0"/>
              </a:rPr>
              <a:t>об объекте закупки;</a:t>
            </a:r>
          </a:p>
          <a:p>
            <a:pPr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ru-RU" sz="2000" dirty="0" smtClean="0">
                <a:latin typeface="Cambria" panose="02040503050406030204" pitchFamily="18" charset="0"/>
              </a:rPr>
              <a:t>об идентификационном коде закупки;</a:t>
            </a:r>
          </a:p>
          <a:p>
            <a:pPr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ru-RU" sz="2000" dirty="0" smtClean="0">
                <a:latin typeface="Cambria" panose="02040503050406030204" pitchFamily="18" charset="0"/>
              </a:rPr>
              <a:t>об основаниях и дате расторжения контракта;</a:t>
            </a:r>
          </a:p>
          <a:p>
            <a:pPr algn="just" eaLnBrk="0" hangingPunct="0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ru-RU" sz="2000" dirty="0" smtClean="0">
                <a:latin typeface="Cambria" panose="02040503050406030204" pitchFamily="18" charset="0"/>
              </a:rPr>
              <a:t>дату включения сведений в РНП.</a:t>
            </a:r>
            <a:endParaRPr lang="ru-RU" altLang="ru-RU" sz="2000" dirty="0"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2860" y="1357298"/>
            <a:ext cx="4000528" cy="12858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РНП </a:t>
            </a:r>
          </a:p>
          <a:p>
            <a:pPr algn="ctr"/>
            <a:r>
              <a:rPr lang="ru-RU" sz="4400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содержит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5549" y="48283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endParaRPr lang="ru-RU" altLang="ru-RU" sz="32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5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24298" y="1285860"/>
            <a:ext cx="4000528" cy="114300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Основания для включения в</a:t>
            </a:r>
          </a:p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РНП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Стрелка вниз 7"/>
          <p:cNvSpPr/>
          <p:nvPr/>
        </p:nvSpPr>
        <p:spPr>
          <a:xfrm rot="3255321">
            <a:off x="3840704" y="2448998"/>
            <a:ext cx="376203" cy="1324659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738810" y="2643182"/>
            <a:ext cx="571504" cy="98092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8482668">
            <a:off x="7960501" y="2472395"/>
            <a:ext cx="376203" cy="128990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238216" y="3643314"/>
            <a:ext cx="264320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расторжение контракта по решению суда</a:t>
            </a:r>
            <a:endParaRPr lang="ru-RU" sz="20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738678" y="4000504"/>
            <a:ext cx="264320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Уклонение от заключения контракта</a:t>
            </a:r>
            <a:endParaRPr lang="ru-RU" sz="20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310578" y="3500438"/>
            <a:ext cx="2857520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односторонний отказ З. от исполнения контракта</a:t>
            </a:r>
            <a:endParaRPr lang="ru-RU" sz="2000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altLang="ru-RU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Основание включения в РНП</a:t>
            </a:r>
            <a:endParaRPr lang="ru-RU" altLang="ru-RU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6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52926" y="2714620"/>
            <a:ext cx="292895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Расторжение контракта по решению суда</a:t>
            </a:r>
            <a:endParaRPr lang="ru-RU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accent1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652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altLang="ru-RU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Основание включения в РНП</a:t>
            </a:r>
            <a:endParaRPr lang="ru-RU" altLang="ru-RU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7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52926" y="1142984"/>
            <a:ext cx="292895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Уклонение от заключения контракта</a:t>
            </a:r>
            <a:endParaRPr lang="ru-RU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95406" y="3000372"/>
            <a:ext cx="6500858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не подписание контракта в установленный срок;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непредставление обеспечения исполнения контракта;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несоблюдение антидемпинговых мер;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уклонение от заключения К. заказчиком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и др.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52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altLang="ru-RU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Основание включения в РНП</a:t>
            </a:r>
            <a:endParaRPr lang="ru-RU" altLang="ru-RU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8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52926" y="1142984"/>
            <a:ext cx="292895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Односторонний отказ заказчика от исполнения контракта</a:t>
            </a:r>
            <a:endParaRPr lang="ru-RU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95406" y="3000372"/>
            <a:ext cx="6500858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Необходимо учитывать: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оценку действий сторон при исполнении контракта;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специфику процедуры одностороннего отказа заказчика от исполнения контракта;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действия сторон после уведомления об одностороннем отказе от исполнения контракта;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</a:rPr>
              <a:t>и др.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52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altLang="ru-R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Административная ответственность заказчика</a:t>
            </a:r>
            <a:endParaRPr lang="ru-RU" altLang="ru-RU" sz="24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8570913" y="65801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F83405-E4C5-48C2-BD55-09B0BD7C7FB8}" type="slidenum">
              <a:rPr lang="ru-RU" altLang="ru-RU" sz="1600" b="1">
                <a:solidFill>
                  <a:schemeClr val="bg1"/>
                </a:solidFill>
                <a:ea typeface="MS PGothic" panose="020B0600070205080204" pitchFamily="34" charset="-128"/>
              </a:rPr>
              <a:pPr algn="r" eaLnBrk="1" hangingPunct="1"/>
              <a:t>9</a:t>
            </a:fld>
            <a:endParaRPr lang="ru-RU" altLang="ru-RU" sz="1600" b="1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4" name="AutoShape 2" descr="http://%D0%BA%D0%BE%D0%BD%D1%82%D1%80%D0%BE%D0%BB%D1%8C-%D0%BD%D0%B0%D0%B4%D0%B7%D0%BE%D1%80.%D1%80%D1%84/assets/img/download_arrow.png"/>
          <p:cNvSpPr>
            <a:spLocks noChangeAspect="1" noChangeArrowheads="1"/>
          </p:cNvSpPr>
          <p:nvPr/>
        </p:nvSpPr>
        <p:spPr bwMode="auto">
          <a:xfrm>
            <a:off x="1666875" y="-866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3" descr="http://%D0%BA%D0%BE%D0%BD%D1%82%D1%80%D0%BE%D0%BB%D1%8C-%D0%BD%D0%B0%D0%B4%D0%B7%D0%BE%D1%80.%D1%80%D1%84/assets/img/download_arrow.png"/>
          <p:cNvSpPr>
            <a:spLocks noChangeAspect="1" noChangeArrowheads="1"/>
          </p:cNvSpPr>
          <p:nvPr/>
        </p:nvSpPr>
        <p:spPr bwMode="auto">
          <a:xfrm>
            <a:off x="1666875" y="-5778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http://%D0%BA%D0%BE%D0%BD%D1%82%D1%80%D0%BE%D0%BB%D1%8C-%D0%BD%D0%B0%D0%B4%D0%B7%D0%BE%D1%80.%D1%80%D1%84/assets/img/download_arrow.png"/>
          <p:cNvSpPr>
            <a:spLocks noChangeAspect="1" noChangeArrowheads="1"/>
          </p:cNvSpPr>
          <p:nvPr/>
        </p:nvSpPr>
        <p:spPr bwMode="auto">
          <a:xfrm>
            <a:off x="1666875" y="-2889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5" descr="http://%D0%BA%D0%BE%D0%BD%D1%82%D1%80%D0%BE%D0%BB%D1%8C-%D0%BD%D0%B0%D0%B4%D0%B7%D0%BE%D1%80.%D1%80%D1%84/assets/img/download_arrow.png"/>
          <p:cNvSpPr>
            <a:spLocks noChangeAspect="1" noChangeArrowheads="1"/>
          </p:cNvSpPr>
          <p:nvPr/>
        </p:nvSpPr>
        <p:spPr bwMode="auto">
          <a:xfrm>
            <a:off x="1666875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http://%D0%BA%D0%BE%D0%BD%D1%82%D1%80%D0%BE%D0%BB%D1%8C-%D0%BD%D0%B0%D0%B4%D0%B7%D0%BE%D1%80.%D1%80%D1%84/assets/img/download_arrow.png"/>
          <p:cNvSpPr>
            <a:spLocks noChangeAspect="1" noChangeArrowheads="1"/>
          </p:cNvSpPr>
          <p:nvPr/>
        </p:nvSpPr>
        <p:spPr bwMode="auto">
          <a:xfrm>
            <a:off x="1666875" y="2889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7" descr="http://%D0%BA%D0%BE%D0%BD%D1%82%D1%80%D0%BE%D0%BB%D1%8C-%D0%BD%D0%B0%D0%B4%D0%B7%D0%BE%D1%80.%D1%80%D1%84/assets/img/download_arrow.png"/>
          <p:cNvSpPr>
            <a:spLocks noChangeAspect="1" noChangeArrowheads="1"/>
          </p:cNvSpPr>
          <p:nvPr/>
        </p:nvSpPr>
        <p:spPr bwMode="auto">
          <a:xfrm>
            <a:off x="1666875" y="5778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051544806"/>
              </p:ext>
            </p:extLst>
          </p:nvPr>
        </p:nvGraphicFramePr>
        <p:xfrm>
          <a:off x="1775523" y="1637210"/>
          <a:ext cx="8784975" cy="4942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425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hablon2 [Режим совместимости]" id="{F4B70C62-B772-409F-AC77-DBFE13A3706C}" vid="{5EC8FC87-7EB0-428C-925B-92364F8091B7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ФАС_ПРЕЗА</Template>
  <TotalTime>1702</TotalTime>
  <Words>328</Words>
  <Application>Microsoft Office PowerPoint</Application>
  <PresentationFormat>Широкоэкранный</PresentationFormat>
  <Paragraphs>77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MS PGothic</vt:lpstr>
      <vt:lpstr>Arial</vt:lpstr>
      <vt:lpstr>Cambria</vt:lpstr>
      <vt:lpstr>Cambria Math</vt:lpstr>
      <vt:lpstr>Оформление по умолчанию</vt:lpstr>
      <vt:lpstr>Презентация PowerPoint</vt:lpstr>
      <vt:lpstr>Презентация PowerPoint</vt:lpstr>
      <vt:lpstr>Статистика рассмотрения обращений в Новосибирском УФАС России за 2017г.</vt:lpstr>
      <vt:lpstr>Презентация PowerPoint</vt:lpstr>
      <vt:lpstr>Презентация PowerPoint</vt:lpstr>
      <vt:lpstr>Основание включения в РНП</vt:lpstr>
      <vt:lpstr>Основание включения в РНП</vt:lpstr>
      <vt:lpstr>Основание включения в РНП</vt:lpstr>
      <vt:lpstr>Административная ответственность заказчика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Вялых Надежда Сергеевна</dc:creator>
  <cp:lastModifiedBy>Suhinina</cp:lastModifiedBy>
  <cp:revision>253</cp:revision>
  <cp:lastPrinted>2017-09-15T14:21:25Z</cp:lastPrinted>
  <dcterms:created xsi:type="dcterms:W3CDTF">2017-06-02T07:24:45Z</dcterms:created>
  <dcterms:modified xsi:type="dcterms:W3CDTF">2017-11-15T08:19:44Z</dcterms:modified>
</cp:coreProperties>
</file>