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73" r:id="rId2"/>
    <p:sldMasterId id="2147483661" r:id="rId3"/>
    <p:sldMasterId id="2147484912" r:id="rId4"/>
    <p:sldMasterId id="2147484929" r:id="rId5"/>
  </p:sldMasterIdLst>
  <p:notesMasterIdLst>
    <p:notesMasterId r:id="rId16"/>
  </p:notesMasterIdLst>
  <p:handoutMasterIdLst>
    <p:handoutMasterId r:id="rId17"/>
  </p:handoutMasterIdLst>
  <p:sldIdLst>
    <p:sldId id="256" r:id="rId6"/>
    <p:sldId id="961" r:id="rId7"/>
    <p:sldId id="962" r:id="rId8"/>
    <p:sldId id="1005" r:id="rId9"/>
    <p:sldId id="935" r:id="rId10"/>
    <p:sldId id="938" r:id="rId11"/>
    <p:sldId id="956" r:id="rId12"/>
    <p:sldId id="952" r:id="rId13"/>
    <p:sldId id="983" r:id="rId14"/>
    <p:sldId id="102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145" autoAdjust="0"/>
  </p:normalViewPr>
  <p:slideViewPr>
    <p:cSldViewPr snapToGrid="0" snapToObject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FB4649-C79D-4E9A-9218-DDDD5BF99EAB}" type="datetime1">
              <a:rPr lang="en-US"/>
              <a:pPr>
                <a:defRPr/>
              </a:pPr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2F1C7E-C923-4030-866D-EE05A3B5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463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3BFF23-AB2B-48DC-AE00-6A04ABABEC3B}" type="datetime1">
              <a:rPr lang="en-US"/>
              <a:pPr>
                <a:defRPr/>
              </a:pPr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FB94AAD-929D-4681-8725-F19A609F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298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4BA5-7178-4D28-AE30-258EDF0EC0AE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FC01-196B-4017-86C7-DEE3FE167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506D-2A0F-4079-B2A0-9C222C96E0C8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E02C-3DF5-4993-B3C3-B11EF64CC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02A5-95F9-448E-BCCA-F0DF8329EEE9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14B8-0D80-4533-B66B-732FF8D86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0252-99EB-4810-B2DF-FABF717BA319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DA1F-1F83-4F09-8D03-2A947F22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E8BF-C8A2-4D56-A12F-35619A36E8B6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8AC7-DAD0-48A5-B92A-E13E7547A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CE4A-2BE5-44A1-8C77-1D92E87880E1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A029-5EE5-4C99-9013-855932D3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DF4B-CD3C-4B38-9332-6953BB3E5E58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56FB-949D-4AB1-BF9C-D3F587735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E019-4B58-41FF-B6A0-709E12A2470C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8979-208E-480B-BAFB-AF59EC248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5810-C542-4955-BA91-176B5A9B02ED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07E0-5C9C-4ED8-98D6-28FF3196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4FB6-1FFA-4DFB-A896-D7D6A8FC8518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C698-AD59-4B64-BDEA-02E1B7199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3C6-FA94-4EFE-ABBD-51040C6CF9CC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206B-3144-4D16-A3E5-61C0AB84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EDD9-DA4E-410D-AFC9-6D055321DB5A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CE3B-F8F9-4B78-A16E-83E36051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87B6-B4D7-43D5-A71B-DC16422D90A0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3B38-DD3D-4ABA-BD83-F0575FA8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C18A-F6DF-4179-965A-EF9606C02FFC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C09A-915F-43F2-B080-CC04CAF0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7D61-5E89-4C82-B065-BD1F1E52223B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EDD0-E3D3-4547-AF85-15DB6B44A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86A5-0791-4980-A0E2-0A132C419B36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1835-B594-445C-9EC2-C93CD077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7BF9-D6D7-4835-B131-C58A58D5F446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F6BC-05B7-4DD7-BC12-2D359DA7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7CDD-11FA-42A0-BDA3-77850739C622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57-DF29-4F95-99DD-77A5016C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122A-B169-41A5-9D38-8AA58EA135E2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6E93-375D-42B9-9374-C8781F3C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248C-2022-4951-A93A-FB33D4EBF92E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74CF-7459-492C-A274-17F25330E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41A1-55F1-46D8-9B55-DA7330978E6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975A-61A6-4C22-8320-47A4772C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90F5-578E-4010-91D3-38577001886E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2077-D16C-4891-9AEF-F6A343F2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075F-AE10-4179-9514-4D232B523DF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6BB0-119E-4EF0-A2ED-03B627690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130C-5299-4628-8A21-05C4CABDCF5B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8783-CA70-45F2-B95A-8705F668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D9FF-896B-4B00-9284-ADCAB5322087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B048-8B68-4F25-B03F-C4E03ED8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6C47-65BA-4382-A7D8-75CFBE85144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1ECD-07D8-42CC-8153-1A6762CF6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E7C4-0424-439A-8B91-B1B10FA3F95D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1A53-04BE-4D3B-94CC-1BB20B00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6E7E-6B03-4721-9D36-A63E72EDD0A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2392-0A5F-453A-AE8E-08120DFA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026BC-D1F7-48BE-AF6A-530F830F627C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FFA0D-9E25-493E-8F82-55C06EEC3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967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C00C7-B722-4241-BF5E-ECF45F86D510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67C3-6541-497A-A2A7-EAC8A1E0D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086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EB0F05-0229-4F56-BFBE-5FC71F3758F5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C54E-070F-4DFD-97EF-3A3B41103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12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7D403-A72D-4C67-B237-D568BA1E9BFE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8D5C-9213-4A16-9AE7-A2E02EA31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91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FEFE-13E9-43C0-8CA4-F17DCB47DE58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0704-8ED0-4352-A609-A7587F2F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241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4BB8C-6644-457B-9F69-8A11F0744C21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2E4E-216B-4ABF-A00B-EB080F1DB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803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F3731-73BD-4C3A-B685-5D32952AA721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0146-8BD0-4E9A-A226-0707EB927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788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3D2B7-9810-49C1-B822-D43D416E2C25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87F3-D5F1-48BF-9FC5-2A0212B21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878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8F5A1-3E3F-4D7F-AC0F-6F1509D2DF5C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5755-1667-4734-A138-664619B2E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78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A2E0A-0E9B-4C99-A8BF-688D4E130551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A1E4-5DA0-4BA5-B0FF-B335D8C08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896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68846C-A09D-47D4-BA20-7BE63B48D33F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6BED-BF09-4F7E-87CE-A623DE6EC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086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2EDE9-6CF4-4CA7-9418-6C18AB6C8716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6FA7B-333C-4CE3-B80A-4F6294392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994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8285C-7865-4EF3-94ED-A227CD0A2191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B79B2-102C-4375-A781-B37AEC7E2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5568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207EA-45E2-4365-BB9C-E2C653D6E843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C8CCE-10CB-4FE6-AF32-ACDADF4D6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9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6EFC-89E7-426E-B863-BB36007F6768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3C01-D69D-4DB4-BBE9-814672A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D0EA9-B8E5-4616-BB0E-0B111CBA1A17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A9440-A47F-4095-A2E1-3028A31EC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221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CA20-7758-4E51-BF8B-2E52C7DFEB6C}" type="datetime1">
              <a:rPr lang="ru-RU"/>
              <a:pPr/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94A19-1BD9-4F41-9493-A18F43D80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679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87B6-B4D7-43D5-A71B-DC16422D90A0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3B38-DD3D-4ABA-BD83-F0575FA8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C18A-F6DF-4179-965A-EF9606C02FFC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C09A-915F-43F2-B080-CC04CAF0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7D61-5E89-4C82-B065-BD1F1E52223B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EDD0-E3D3-4547-AF85-15DB6B44A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86A5-0791-4980-A0E2-0A132C419B36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1835-B594-445C-9EC2-C93CD077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7BF9-D6D7-4835-B131-C58A58D5F446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F6BC-05B7-4DD7-BC12-2D359DA7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7CDD-11FA-42A0-BDA3-77850739C622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57-DF29-4F95-99DD-77A5016C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122A-B169-41A5-9D38-8AA58EA135E2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6E93-375D-42B9-9374-C8781F3C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3D6F-D474-4104-86E1-9E8E08CED560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85B4-4B84-4B20-9A25-55552494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248C-2022-4951-A93A-FB33D4EBF92E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74CF-7459-492C-A274-17F25330E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41A1-55F1-46D8-9B55-DA7330978E6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975A-61A6-4C22-8320-47A4772C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075F-AE10-4179-9514-4D232B523DF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6BB0-119E-4EF0-A2ED-03B627690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130C-5299-4628-8A21-05C4CABDCF5B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8783-CA70-45F2-B95A-8705F668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D9FF-896B-4B00-9284-ADCAB5322087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B048-8B68-4F25-B03F-C4E03ED8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6C47-65BA-4382-A7D8-75CFBE85144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1ECD-07D8-42CC-8153-1A6762CF6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E7C4-0424-439A-8B91-B1B10FA3F95D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1A53-04BE-4D3B-94CC-1BB20B00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6E7E-6B03-4721-9D36-A63E72EDD0A3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2392-0A5F-453A-AE8E-08120DFA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723-7B66-4894-9F24-13289C079935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6321-E482-4AB7-86B7-9070F2C6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D8E4-164E-4D04-9051-142C0B067BD5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FD3E-09BC-4DF6-BA45-C3B87304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960A-8BE4-4110-9EAC-67589913B65F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81CF-E34E-4619-BDB8-7304AE77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856C9D-6292-4FAD-8170-407FFA9B1AF5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435681-4029-4F78-96FF-D8DEB93F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F8B4739-15D7-4600-9D96-C08DFE63AD1F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632ED5-D569-4298-99C5-16F9EACC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  <p:sldLayoutId id="214748489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3AC131-DF84-48F6-8D5B-F5F80F93BB3A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04B3B1-357C-4297-B45B-0A7B98B0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11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  <p:sldLayoutId id="2147484906" r:id="rId12"/>
    <p:sldLayoutId id="2147484907" r:id="rId13"/>
    <p:sldLayoutId id="2147484908" r:id="rId14"/>
    <p:sldLayoutId id="2147484909" r:id="rId15"/>
    <p:sldLayoutId id="2147484910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4790B32-1720-4D51-9EF2-2086C0E39584}" type="datetime1">
              <a:rPr lang="ru-RU">
                <a:ea typeface="ＭＳ Ｐゴシック" charset="-128"/>
              </a:rPr>
              <a:pPr/>
              <a:t>14.05.2018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A0670AC-FDEA-4B24-BE3C-980234F08DFC}" type="slidenum">
              <a:rPr lang="en-US">
                <a:ea typeface="ＭＳ Ｐゴシック" charset="-128"/>
              </a:rPr>
              <a:pPr/>
              <a:t>‹#›</a:t>
            </a:fld>
            <a:endParaRPr lang="en-US">
              <a:ea typeface="ＭＳ Ｐゴシック" charset="-128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10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  <p:sldLayoutId id="2147484924" r:id="rId12"/>
    <p:sldLayoutId id="2147484925" r:id="rId13"/>
    <p:sldLayoutId id="2147484926" r:id="rId14"/>
    <p:sldLayoutId id="2147484927" r:id="rId15"/>
    <p:sldLayoutId id="2147484928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3AC131-DF84-48F6-8D5B-F5F80F93BB3A}" type="datetime1">
              <a:rPr lang="ru-RU"/>
              <a:pPr>
                <a:defRPr/>
              </a:pPr>
              <a:t>14.05.2018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04B3B1-357C-4297-B45B-0A7B98B0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  <p:sldLayoutId id="2147484941" r:id="rId12"/>
    <p:sldLayoutId id="2147484942" r:id="rId13"/>
    <p:sldLayoutId id="2147484943" r:id="rId14"/>
    <p:sldLayoutId id="2147484944" r:id="rId15"/>
    <p:sldLayoutId id="2147484945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5" Type="http://schemas.openxmlformats.org/officeDocument/2006/relationships/hyperlink" Target="consultantplus://offline/ref=534A360F45F3CE131E52B085E3E7BC8281C0ED5F365327144CA37BBE16477AFEE3D4D64DC7D5B38035E1E" TargetMode="External"/><Relationship Id="rId4" Type="http://schemas.openxmlformats.org/officeDocument/2006/relationships/hyperlink" Target="consultantplus://offline/ref=534A360F45F3CE131E52B085E3E7BC8281C0EC5A355627144CA37BBE16477AFEE3D4D64DC7D5BC8F35EF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914400" y="4989389"/>
            <a:ext cx="7905750" cy="159151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Изменения  законодательства в сфере закупок. Специфика осуществления закупок за счет средств государственного оборонного заказа.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45B57-DF29-4F95-99DD-77A5016CAF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0945"/>
            <a:ext cx="6262255" cy="2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09" y="2542742"/>
            <a:ext cx="2209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554" y="1094509"/>
            <a:ext cx="5672571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63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8764"/>
            <a:ext cx="9144000" cy="635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38"/>
            <a:ext cx="9144000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04" y="502276"/>
            <a:ext cx="8963696" cy="58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9382"/>
            <a:ext cx="5874327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реестр недобросовестных поставщиков </a:t>
            </a:r>
          </a:p>
          <a:p>
            <a:pPr algn="ctr"/>
            <a:r>
              <a:rPr lang="ru-RU" dirty="0" smtClean="0"/>
              <a:t>включается информация о юридическом лице, учредителях – </a:t>
            </a:r>
          </a:p>
          <a:p>
            <a:pPr algn="ctr"/>
            <a:r>
              <a:rPr lang="ru-RU" dirty="0" smtClean="0"/>
              <a:t>за исключением </a:t>
            </a:r>
            <a:r>
              <a:rPr lang="ru-RU" b="1" u="sng" dirty="0" smtClean="0"/>
              <a:t>публично-правовых образований</a:t>
            </a:r>
          </a:p>
          <a:p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040578" y="1726710"/>
            <a:ext cx="1111926" cy="1155827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5190" y="3075248"/>
            <a:ext cx="4813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публично-правовые образования</a:t>
            </a:r>
            <a:r>
              <a:rPr lang="ru-RU" dirty="0" smtClean="0"/>
              <a:t> - комплекс субъектов, перечисленных законодателем в ст. 124 ГК РФ: </a:t>
            </a:r>
            <a:r>
              <a:rPr lang="ru-RU" i="1" dirty="0" smtClean="0"/>
              <a:t>“Российская Федерация, субъекты Российской Федерации: республики, края, области, города федерального значения, автономная область, автономные округа, а также городские, сельские поселения и другие муниципальные образования…”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050" y="3540539"/>
            <a:ext cx="4214949" cy="281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>
            <a:off x="3718560" y="5800544"/>
            <a:ext cx="1018902" cy="555806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1730" name="Picture 2" descr="Картинки по запросу электронные процед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955" y="1921185"/>
            <a:ext cx="1905000" cy="1428750"/>
          </a:xfrm>
          <a:prstGeom prst="rect">
            <a:avLst/>
          </a:prstGeom>
          <a:noFill/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09550" y="105303"/>
            <a:ext cx="49714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июля 2018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вправе определять поставщиков (подрядчиков, исполнителей)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путем проведения: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открытого конкурса в электронной форме,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конкурса с ограниченным участием в электронной форме,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двухэтапного конкурса в электронной форме,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запроса предложений в электронной форме,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запроса котировок в электронной форме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3309257"/>
            <a:ext cx="55485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1 января 2019 года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определяют поставщиков (подрядчиков, исполнителей) путем проведения электронных процедур. При этом заказчики, уполномоченные органы и уполномоченные учреждения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вправе проводить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открытый конкурс, конкурс с ограниченным участием, двухэтапный конкурс, запрос котировок, запрос предложений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в электронной форме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5334000"/>
            <a:ext cx="8934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32628" y="3309257"/>
            <a:ext cx="251238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Ст.112 дополнена ч.10.1, </a:t>
            </a:r>
          </a:p>
          <a:p>
            <a:pPr algn="ctr"/>
            <a:r>
              <a:rPr lang="ru-RU" sz="1200" b="1" dirty="0" smtClean="0"/>
              <a:t>где указано,</a:t>
            </a:r>
          </a:p>
          <a:p>
            <a:pPr algn="ctr"/>
            <a:r>
              <a:rPr lang="ru-RU" sz="1200" b="1" dirty="0" smtClean="0"/>
              <a:t> что пока не будет новых площадок, </a:t>
            </a:r>
          </a:p>
          <a:p>
            <a:pPr algn="ctr"/>
            <a:r>
              <a:rPr lang="ru-RU" sz="1200" b="1" dirty="0" smtClean="0"/>
              <a:t>будем работать на старых…</a:t>
            </a:r>
            <a:endParaRPr lang="ru-RU" sz="12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5442012" y="4438835"/>
            <a:ext cx="1278384" cy="763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406536" y="2311122"/>
            <a:ext cx="4676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участия в электронных закупках в период с 1 июля по 31 декабря 2018 года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нужно будет получить аккредитацию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электронной площадке так же, как и для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участия в электронном аукционе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92826" y="174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Статья 83.2. Заключение контракта по результатам электронной процедуры</a:t>
            </a:r>
            <a:endParaRPr lang="ru-RU" b="1" u="sng" dirty="0"/>
          </a:p>
        </p:txBody>
      </p:sp>
      <p:sp>
        <p:nvSpPr>
          <p:cNvPr id="209921" name="Rectangle 1"/>
          <p:cNvSpPr>
            <a:spLocks noChangeArrowheads="1"/>
          </p:cNvSpPr>
          <p:nvPr/>
        </p:nvSpPr>
        <p:spPr bwMode="auto">
          <a:xfrm>
            <a:off x="-1" y="820502"/>
            <a:ext cx="914400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дней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даты размещения в ЕИС протокола заказчик размещает в ЕИС и на ЭП проект контракта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1" y="1698171"/>
            <a:ext cx="9144002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дней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даты размещения заказчиком в ЕИС проекта контракта победитель подписывает проект контракта, размещает документ, подтверждающий предоставление обеспечения исполнения контракта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" y="2969887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течение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5 дней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даты размещения заказчиком в ЕИС проекта контракта победитель электронной процедуры, с которым заключается контракт, в случае наличия разногласий по проекту контракта, размещает протокол разногласий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Указанный протокол может быть размещен на электронной площадке в отношении соответствующего контракта не более чем один раз 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-1" y="4528457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течение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 рабочих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дней с даты размещения победителем ЭП на ЭП протокола разногласий заказчик рассматривает протокол разногласий и без своей подписи размещает в ЕИС и на ЭП доработанный проект контракта </a:t>
            </a: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течение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 рабочих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дней с даты размещения заказчиком в ЕИС и на ЭП доработанного проекта контракта победитель размещает на ЭП подписанный проект контракта и документы об обеспечении;</a:t>
            </a:r>
          </a:p>
          <a:p>
            <a:pPr marL="0" marR="0" lvl="0" indent="347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 течение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 рабочих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дней с даты размещения на ЭП проекта контракта он подписывается заказчиком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9986" y="174171"/>
            <a:ext cx="208140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 как же ГК РФ?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9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1" grpId="0" animBg="1"/>
      <p:bldP spid="209922" grpId="0" animBg="1"/>
      <p:bldP spid="209923" grpId="0" animBg="1"/>
      <p:bldP spid="20992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0743" y="2873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Изменения в ст.93 ФЗ № 44-ФЗ</a:t>
            </a:r>
          </a:p>
        </p:txBody>
      </p:sp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0" y="896983"/>
            <a:ext cx="9144000" cy="5478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"25.1) </a:t>
            </a:r>
            <a:r>
              <a:rPr kumimoji="0" lang="ru-RU" sz="1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признание несостоявшимися открытого конкурса в электронной форме, конкурса с ограниченным участием в электронной форме, двухэтапного конкурса в электронной форме, электронного аукциона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 соответствии с частями 1, 2 и 5 статьи 55.1, частями 1 - 3.1 статьи 71 настоящего Федерального закона. При этом контракт должен быть заключен с единственным поставщиком (подрядчиком, исполнителем) на условиях, предусмотренных документацией о закупке, по цене, предложенной участником закупки, с которым заключается контракт, но не выше начальной (максимальной) цены контракта в сроки, установленные статьей 83.2 настоящего Федерального закона. Для целей настоящего Федерального закона участник закупки, с которым заключается контракт в соответствии с настоящим пунктом, приравнивается к победителю определения поставщика (подрядчика, исполнителя);";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"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25.2)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признание несостоявшимся запроса котировок в электронной форме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соответствии с частью 3 статьи 82.6 настоящего Федерального закона. При этом контракт должен быть заключен с единственным поставщиком (подрядчиком, исполнителем) на условиях, предусмотренных извещением об осуществлении закупки, по цене, предложенной участником закупки, с которым заключается контракт, но не выше начальной (максимальной) цены контракта в сроки, установленные статьей 83.2 настоящего Федерального закона. Для целей настоящего Федерального закона участник закупки, с которым заключается контракт в соответствии с настоящим пунктом, приравнивается к победителю определения поставщика (подрядчика, исполнителя);";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"25.3)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признание несостоявшимся запроса предложений в электронной форме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соответствии с частью 26 статьи 83.1 настоящего Федерального закона. При этом контракт должен быть заключен с единственным поставщиком (подрядчиком, исполнителем) на условиях, предусмотренных документацией о закупке, по цене, предложенной участником закупки, с которым заключается контракт, но не выше начальной (максимальной) цены контракта в сроки, установленные статьей 83.2 настоящего Федерального закона. Для целей настоящего Федерального закона участник закупки, с которым заключается контракт в соответствии с настоящим пунктом, приравнивается к победителю определения поставщика (подрядчика, исполнителя);"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708" y="61694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815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13461</TotalTime>
  <Words>762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4_Office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FAS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Elena Nagaychuk</dc:creator>
  <cp:lastModifiedBy>Сухоплюев</cp:lastModifiedBy>
  <cp:revision>1115</cp:revision>
  <dcterms:created xsi:type="dcterms:W3CDTF">2011-08-31T07:35:34Z</dcterms:created>
  <dcterms:modified xsi:type="dcterms:W3CDTF">2018-05-14T03:38:30Z</dcterms:modified>
</cp:coreProperties>
</file>